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x="18288000" cy="10287000"/>
  <p:notesSz cx="6858000" cy="9144000"/>
  <p:embeddedFontLst>
    <p:embeddedFont>
      <p:font typeface="Montserrat Classic Bold" charset="1" panose="00000800000000000000"/>
      <p:regular r:id="rId53"/>
    </p:embeddedFont>
    <p:embeddedFont>
      <p:font typeface="Glacial Indifference" charset="1" panose="00000000000000000000"/>
      <p:regular r:id="rId54"/>
    </p:embeddedFont>
    <p:embeddedFont>
      <p:font typeface="Bebas Neue Cyrillic" charset="1" panose="02000506000000020004"/>
      <p:regular r:id="rId55"/>
    </p:embeddedFont>
    <p:embeddedFont>
      <p:font typeface="Akzidenz-Grotesk Bold" charset="1" panose="02000803050000020004"/>
      <p:regular r:id="rId56"/>
    </p:embeddedFont>
    <p:embeddedFont>
      <p:font typeface="Akzidenz-Grotesk Heavy" charset="1" panose="02000503050000020004"/>
      <p:regular r:id="rId57"/>
    </p:embeddedFont>
    <p:embeddedFont>
      <p:font typeface="Aileron Bold" charset="1" panose="00000800000000000000"/>
      <p:regular r:id="rId58"/>
    </p:embeddedFont>
    <p:embeddedFont>
      <p:font typeface="Canva Sans" charset="1" panose="020B0503030501040103"/>
      <p:regular r:id="rId59"/>
    </p:embeddedFont>
    <p:embeddedFont>
      <p:font typeface="Aileron" charset="1" panose="00000500000000000000"/>
      <p:regular r:id="rId60"/>
    </p:embeddedFont>
    <p:embeddedFont>
      <p:font typeface="Aileron Ultra-Bold" charset="1" panose="00000A00000000000000"/>
      <p:regular r:id="rId61"/>
    </p:embeddedFont>
    <p:embeddedFont>
      <p:font typeface="Barlow Condensed Heavy" charset="1" panose="00000A06000000000000"/>
      <p:regular r:id="rId62"/>
    </p:embeddedFont>
    <p:embeddedFont>
      <p:font typeface="Akzidenz-Grotesk" charset="1" panose="02000503030000020003"/>
      <p:regular r:id="rId63"/>
    </p:embeddedFont>
    <p:embeddedFont>
      <p:font typeface="Aileron Heavy" charset="1" panose="00000A0000000000000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png" Type="http://schemas.openxmlformats.org/officeDocument/2006/relationships/image"/><Relationship Id="rId12" Target="../media/image32.svg" Type="http://schemas.openxmlformats.org/officeDocument/2006/relationships/image"/><Relationship Id="rId13" Target="../media/image33.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38.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2.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4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5.jpeg" Type="http://schemas.openxmlformats.org/officeDocument/2006/relationships/image"/><Relationship Id="rId9" Target="../media/image4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4.png" Type="http://schemas.openxmlformats.org/officeDocument/2006/relationships/image"/><Relationship Id="rId7" Target="../media/image5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6.png" Type="http://schemas.openxmlformats.org/officeDocument/2006/relationships/image"/><Relationship Id="rId5" Target="../media/image5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58.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63.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5.png" Type="http://schemas.openxmlformats.org/officeDocument/2006/relationships/image"/><Relationship Id="rId4" Target="../media/image6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6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65.png" Type="http://schemas.openxmlformats.org/officeDocument/2006/relationships/image"/><Relationship Id="rId9" Target="../media/image66.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71.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0.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72.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0.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73.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70.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0.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7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jpeg" Type="http://schemas.openxmlformats.org/officeDocument/2006/relationships/image"/><Relationship Id="rId3" Target="../media/VAGck1aleT8.mp4" Type="http://schemas.openxmlformats.org/officeDocument/2006/relationships/video"/><Relationship Id="rId4" Target="../media/VAGck1aleT8.mp4" Type="http://schemas.microsoft.com/office/2007/relationships/media"/></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76.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7.jpe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2" Target="../media/image12.jpeg" Type="http://schemas.openxmlformats.org/officeDocument/2006/relationships/image"/><Relationship Id="rId3" Target="../media/image13.pn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7.jpeg" Type="http://schemas.openxmlformats.org/officeDocument/2006/relationships/image"/><Relationship Id="rId3" Target="../media/image18.jpe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740447" y="-1104015"/>
            <a:ext cx="2544433" cy="2544433"/>
          </a:xfrm>
          <a:custGeom>
            <a:avLst/>
            <a:gdLst/>
            <a:ahLst/>
            <a:cxnLst/>
            <a:rect r="r" b="b" t="t" l="l"/>
            <a:pathLst>
              <a:path h="2544433" w="2544433">
                <a:moveTo>
                  <a:pt x="0" y="0"/>
                </a:moveTo>
                <a:lnTo>
                  <a:pt x="2544433" y="0"/>
                </a:lnTo>
                <a:lnTo>
                  <a:pt x="2544433" y="2544432"/>
                </a:lnTo>
                <a:lnTo>
                  <a:pt x="0" y="254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102639" y="2867782"/>
            <a:ext cx="2594369" cy="4588246"/>
            <a:chOff x="0" y="0"/>
            <a:chExt cx="683291" cy="1208427"/>
          </a:xfrm>
        </p:grpSpPr>
        <p:sp>
          <p:nvSpPr>
            <p:cNvPr name="Freeform 4" id="4"/>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5" id="5"/>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Freeform 6" id="6"/>
          <p:cNvSpPr/>
          <p:nvPr/>
        </p:nvSpPr>
        <p:spPr>
          <a:xfrm flipH="false" flipV="false" rot="0">
            <a:off x="-1565669" y="-252135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987536" y="7616000"/>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4741612" y="88011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191205" y="3949763"/>
            <a:ext cx="16369313" cy="1854074"/>
          </a:xfrm>
          <a:prstGeom prst="rect">
            <a:avLst/>
          </a:prstGeom>
        </p:spPr>
        <p:txBody>
          <a:bodyPr anchor="t" rtlCol="false" tIns="0" lIns="0" bIns="0" rIns="0">
            <a:spAutoFit/>
          </a:bodyPr>
          <a:lstStyle/>
          <a:p>
            <a:pPr algn="ctr">
              <a:lnSpc>
                <a:spcPts val="4841"/>
              </a:lnSpc>
            </a:pPr>
            <a:r>
              <a:rPr lang="en-US" sz="4700" b="true">
                <a:solidFill>
                  <a:srgbClr val="0E2F5F"/>
                </a:solidFill>
                <a:latin typeface="Montserrat Classic Bold"/>
                <a:ea typeface="Montserrat Classic Bold"/>
                <a:cs typeface="Montserrat Classic Bold"/>
                <a:sym typeface="Montserrat Classic Bold"/>
              </a:rPr>
              <a:t>Prédiction des Sentiments en Temps Réel </a:t>
            </a:r>
          </a:p>
          <a:p>
            <a:pPr algn="ctr">
              <a:lnSpc>
                <a:spcPts val="4841"/>
              </a:lnSpc>
            </a:pPr>
            <a:r>
              <a:rPr lang="en-US" sz="4700" b="true">
                <a:solidFill>
                  <a:srgbClr val="0E2F5F"/>
                </a:solidFill>
                <a:latin typeface="Montserrat Classic Bold"/>
                <a:ea typeface="Montserrat Classic Bold"/>
                <a:cs typeface="Montserrat Classic Bold"/>
                <a:sym typeface="Montserrat Classic Bold"/>
              </a:rPr>
              <a:t> Intégration de Deep Learning, Big Data, JavaScript et Ingénierie des Connaissances</a:t>
            </a:r>
          </a:p>
        </p:txBody>
      </p:sp>
      <p:grpSp>
        <p:nvGrpSpPr>
          <p:cNvPr name="Group 10" id="10"/>
          <p:cNvGrpSpPr/>
          <p:nvPr/>
        </p:nvGrpSpPr>
        <p:grpSpPr>
          <a:xfrm rot="0">
            <a:off x="17824140" y="2867782"/>
            <a:ext cx="2594369" cy="4588246"/>
            <a:chOff x="0" y="0"/>
            <a:chExt cx="683291" cy="1208427"/>
          </a:xfrm>
        </p:grpSpPr>
        <p:sp>
          <p:nvSpPr>
            <p:cNvPr name="Freeform 11" id="11"/>
            <p:cNvSpPr/>
            <p:nvPr/>
          </p:nvSpPr>
          <p:spPr>
            <a:xfrm flipH="false" flipV="false" rot="0">
              <a:off x="0" y="0"/>
              <a:ext cx="683291" cy="1208427"/>
            </a:xfrm>
            <a:custGeom>
              <a:avLst/>
              <a:gdLst/>
              <a:ahLst/>
              <a:cxnLst/>
              <a:rect r="r" b="b" t="t" l="l"/>
              <a:pathLst>
                <a:path h="1208427" w="683291">
                  <a:moveTo>
                    <a:pt x="152190" y="0"/>
                  </a:moveTo>
                  <a:lnTo>
                    <a:pt x="531100" y="0"/>
                  </a:lnTo>
                  <a:cubicBezTo>
                    <a:pt x="571464" y="0"/>
                    <a:pt x="610174" y="16034"/>
                    <a:pt x="638715" y="44576"/>
                  </a:cubicBezTo>
                  <a:cubicBezTo>
                    <a:pt x="667256" y="73117"/>
                    <a:pt x="683291" y="111827"/>
                    <a:pt x="683291" y="152190"/>
                  </a:cubicBezTo>
                  <a:lnTo>
                    <a:pt x="683291" y="1056237"/>
                  </a:lnTo>
                  <a:cubicBezTo>
                    <a:pt x="683291" y="1096600"/>
                    <a:pt x="667256" y="1135310"/>
                    <a:pt x="638715" y="1163852"/>
                  </a:cubicBezTo>
                  <a:cubicBezTo>
                    <a:pt x="610174" y="1192393"/>
                    <a:pt x="571464" y="1208427"/>
                    <a:pt x="531100" y="1208427"/>
                  </a:cubicBezTo>
                  <a:lnTo>
                    <a:pt x="152190" y="1208427"/>
                  </a:lnTo>
                  <a:cubicBezTo>
                    <a:pt x="111827" y="1208427"/>
                    <a:pt x="73117" y="1192393"/>
                    <a:pt x="44576" y="1163852"/>
                  </a:cubicBezTo>
                  <a:cubicBezTo>
                    <a:pt x="16034" y="1135310"/>
                    <a:pt x="0" y="1096600"/>
                    <a:pt x="0" y="1056237"/>
                  </a:cubicBezTo>
                  <a:lnTo>
                    <a:pt x="0" y="152190"/>
                  </a:lnTo>
                  <a:cubicBezTo>
                    <a:pt x="0" y="111827"/>
                    <a:pt x="16034" y="73117"/>
                    <a:pt x="44576" y="44576"/>
                  </a:cubicBezTo>
                  <a:cubicBezTo>
                    <a:pt x="73117" y="16034"/>
                    <a:pt x="111827" y="0"/>
                    <a:pt x="152190" y="0"/>
                  </a:cubicBezTo>
                  <a:close/>
                </a:path>
              </a:pathLst>
            </a:custGeom>
            <a:solidFill>
              <a:srgbClr val="5188CC"/>
            </a:solidFill>
          </p:spPr>
        </p:sp>
        <p:sp>
          <p:nvSpPr>
            <p:cNvPr name="TextBox 12" id="12"/>
            <p:cNvSpPr txBox="true"/>
            <p:nvPr/>
          </p:nvSpPr>
          <p:spPr>
            <a:xfrm>
              <a:off x="0" y="-47625"/>
              <a:ext cx="683291" cy="1256052"/>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1620086" y="7636885"/>
            <a:ext cx="3852339" cy="1004243"/>
          </a:xfrm>
          <a:prstGeom prst="rect">
            <a:avLst/>
          </a:prstGeom>
        </p:spPr>
        <p:txBody>
          <a:bodyPr anchor="t" rtlCol="false" tIns="0" lIns="0" bIns="0" rIns="0">
            <a:spAutoFit/>
          </a:bodyPr>
          <a:lstStyle/>
          <a:p>
            <a:pPr algn="l">
              <a:lnSpc>
                <a:spcPts val="4069"/>
              </a:lnSpc>
            </a:pPr>
            <a:r>
              <a:rPr lang="en-US" sz="2906">
                <a:solidFill>
                  <a:srgbClr val="000000"/>
                </a:solidFill>
                <a:latin typeface="Glacial Indifference"/>
                <a:ea typeface="Glacial Indifference"/>
                <a:cs typeface="Glacial Indifference"/>
                <a:sym typeface="Glacial Indifference"/>
              </a:rPr>
              <a:t>Réalisé Par : </a:t>
            </a:r>
          </a:p>
          <a:p>
            <a:pPr algn="l" marL="627550" indent="-313775" lvl="1">
              <a:lnSpc>
                <a:spcPts val="4069"/>
              </a:lnSpc>
              <a:buFont typeface="Arial"/>
              <a:buChar char="•"/>
            </a:pPr>
            <a:r>
              <a:rPr lang="en-US" sz="2906">
                <a:solidFill>
                  <a:srgbClr val="000000"/>
                </a:solidFill>
                <a:latin typeface="Glacial Indifference"/>
                <a:ea typeface="Glacial Indifference"/>
                <a:cs typeface="Glacial Indifference"/>
                <a:sym typeface="Glacial Indifference"/>
              </a:rPr>
              <a:t>LAFHAL Nessrine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26801" y="1266853"/>
            <a:ext cx="6723269" cy="790111"/>
            <a:chOff x="0" y="0"/>
            <a:chExt cx="1770738" cy="208095"/>
          </a:xfrm>
        </p:grpSpPr>
        <p:sp>
          <p:nvSpPr>
            <p:cNvPr name="Freeform 3" id="3"/>
            <p:cNvSpPr/>
            <p:nvPr/>
          </p:nvSpPr>
          <p:spPr>
            <a:xfrm flipH="false" flipV="false" rot="0">
              <a:off x="0" y="0"/>
              <a:ext cx="1770738" cy="208095"/>
            </a:xfrm>
            <a:custGeom>
              <a:avLst/>
              <a:gdLst/>
              <a:ahLst/>
              <a:cxnLst/>
              <a:rect r="r" b="b" t="t" l="l"/>
              <a:pathLst>
                <a:path h="208095" w="1770738">
                  <a:moveTo>
                    <a:pt x="58727" y="0"/>
                  </a:moveTo>
                  <a:lnTo>
                    <a:pt x="1712011" y="0"/>
                  </a:lnTo>
                  <a:cubicBezTo>
                    <a:pt x="1727586" y="0"/>
                    <a:pt x="1742523" y="6187"/>
                    <a:pt x="1753537" y="17201"/>
                  </a:cubicBezTo>
                  <a:cubicBezTo>
                    <a:pt x="1764550" y="28214"/>
                    <a:pt x="1770738" y="43152"/>
                    <a:pt x="1770738" y="58727"/>
                  </a:cubicBezTo>
                  <a:lnTo>
                    <a:pt x="1770738" y="149368"/>
                  </a:lnTo>
                  <a:cubicBezTo>
                    <a:pt x="1770738" y="164943"/>
                    <a:pt x="1764550" y="179881"/>
                    <a:pt x="1753537" y="190894"/>
                  </a:cubicBezTo>
                  <a:cubicBezTo>
                    <a:pt x="1742523" y="201908"/>
                    <a:pt x="1727586" y="208095"/>
                    <a:pt x="1712011" y="208095"/>
                  </a:cubicBezTo>
                  <a:lnTo>
                    <a:pt x="58727" y="208095"/>
                  </a:lnTo>
                  <a:cubicBezTo>
                    <a:pt x="43152" y="208095"/>
                    <a:pt x="28214" y="201908"/>
                    <a:pt x="17201" y="190894"/>
                  </a:cubicBezTo>
                  <a:cubicBezTo>
                    <a:pt x="6187" y="179881"/>
                    <a:pt x="0" y="164943"/>
                    <a:pt x="0" y="149368"/>
                  </a:cubicBezTo>
                  <a:lnTo>
                    <a:pt x="0" y="58727"/>
                  </a:lnTo>
                  <a:cubicBezTo>
                    <a:pt x="0" y="43152"/>
                    <a:pt x="6187" y="28214"/>
                    <a:pt x="17201" y="17201"/>
                  </a:cubicBezTo>
                  <a:cubicBezTo>
                    <a:pt x="28214" y="6187"/>
                    <a:pt x="43152" y="0"/>
                    <a:pt x="58727" y="0"/>
                  </a:cubicBezTo>
                  <a:close/>
                </a:path>
              </a:pathLst>
            </a:custGeom>
            <a:solidFill>
              <a:srgbClr val="3A577B"/>
            </a:solidFill>
          </p:spPr>
        </p:sp>
        <p:sp>
          <p:nvSpPr>
            <p:cNvPr name="TextBox 4" id="4"/>
            <p:cNvSpPr txBox="true"/>
            <p:nvPr/>
          </p:nvSpPr>
          <p:spPr>
            <a:xfrm>
              <a:off x="0" y="-47625"/>
              <a:ext cx="1770738" cy="25572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641930" y="1329058"/>
            <a:ext cx="665701" cy="665701"/>
          </a:xfrm>
          <a:custGeom>
            <a:avLst/>
            <a:gdLst/>
            <a:ahLst/>
            <a:cxnLst/>
            <a:rect r="r" b="b" t="t" l="l"/>
            <a:pathLst>
              <a:path h="665701" w="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442066" y="-8172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405234"/>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259300" y="340055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291477" y="5553215"/>
            <a:ext cx="8122138" cy="4184631"/>
          </a:xfrm>
          <a:custGeom>
            <a:avLst/>
            <a:gdLst/>
            <a:ahLst/>
            <a:cxnLst/>
            <a:rect r="r" b="b" t="t" l="l"/>
            <a:pathLst>
              <a:path h="4184631" w="8122138">
                <a:moveTo>
                  <a:pt x="0" y="0"/>
                </a:moveTo>
                <a:lnTo>
                  <a:pt x="8122138" y="0"/>
                </a:lnTo>
                <a:lnTo>
                  <a:pt x="8122138" y="4184630"/>
                </a:lnTo>
                <a:lnTo>
                  <a:pt x="0" y="4184630"/>
                </a:lnTo>
                <a:lnTo>
                  <a:pt x="0" y="0"/>
                </a:lnTo>
                <a:close/>
              </a:path>
            </a:pathLst>
          </a:custGeom>
          <a:blipFill>
            <a:blip r:embed="rId10"/>
            <a:stretch>
              <a:fillRect l="0" t="0" r="0" b="0"/>
            </a:stretch>
          </a:blipFill>
        </p:spPr>
      </p:sp>
      <p:sp>
        <p:nvSpPr>
          <p:cNvPr name="TextBox 10" id="10"/>
          <p:cNvSpPr txBox="true"/>
          <p:nvPr/>
        </p:nvSpPr>
        <p:spPr>
          <a:xfrm rot="0">
            <a:off x="1641930" y="2499584"/>
            <a:ext cx="14021335" cy="1153793"/>
          </a:xfrm>
          <a:prstGeom prst="rect">
            <a:avLst/>
          </a:prstGeom>
        </p:spPr>
        <p:txBody>
          <a:bodyPr anchor="t" rtlCol="false" tIns="0" lIns="0" bIns="0" rIns="0">
            <a:spAutoFit/>
          </a:bodyPr>
          <a:lstStyle/>
          <a:p>
            <a:pPr algn="just" marL="0" indent="0" lvl="0">
              <a:lnSpc>
                <a:spcPts val="3080"/>
              </a:lnSpc>
              <a:spcBef>
                <a:spcPct val="0"/>
              </a:spcBef>
            </a:pPr>
            <a:r>
              <a:rPr lang="en-US" sz="2200">
                <a:solidFill>
                  <a:srgbClr val="021828"/>
                </a:solidFill>
                <a:latin typeface="Aileron"/>
                <a:ea typeface="Aileron"/>
                <a:cs typeface="Aileron"/>
                <a:sym typeface="Aileron"/>
              </a:rPr>
              <a:t>Lorsqu'on initialise une session Spark via PySpark, on établit une connexion avec le cluster Spark, ce qui permet de traiter de grandes quantités de données en les répartissant sur plusieurs nœuds. La session contient un SparkContext, qui gère les ressources du cluster, comme la mémoire et les tâches.</a:t>
            </a:r>
          </a:p>
        </p:txBody>
      </p:sp>
      <p:sp>
        <p:nvSpPr>
          <p:cNvPr name="TextBox 11" id="11"/>
          <p:cNvSpPr txBox="true"/>
          <p:nvPr/>
        </p:nvSpPr>
        <p:spPr>
          <a:xfrm rot="0">
            <a:off x="2127511" y="1456487"/>
            <a:ext cx="7521849" cy="372743"/>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Ultra-Bold"/>
                <a:ea typeface="Aileron Ultra-Bold"/>
                <a:cs typeface="Aileron Ultra-Bold"/>
                <a:sym typeface="Aileron Ultra-Bold"/>
              </a:rPr>
              <a:t>Configuration de la session Spark avec PySpark</a:t>
            </a:r>
          </a:p>
        </p:txBody>
      </p:sp>
      <p:sp>
        <p:nvSpPr>
          <p:cNvPr name="TextBox 12" id="12"/>
          <p:cNvSpPr txBox="true"/>
          <p:nvPr/>
        </p:nvSpPr>
        <p:spPr>
          <a:xfrm rot="0">
            <a:off x="1641930" y="3856497"/>
            <a:ext cx="14021335" cy="1153793"/>
          </a:xfrm>
          <a:prstGeom prst="rect">
            <a:avLst/>
          </a:prstGeom>
        </p:spPr>
        <p:txBody>
          <a:bodyPr anchor="t" rtlCol="false" tIns="0" lIns="0" bIns="0" rIns="0">
            <a:spAutoFit/>
          </a:bodyPr>
          <a:lstStyle/>
          <a:p>
            <a:pPr algn="just" marL="0" indent="0" lvl="0">
              <a:lnSpc>
                <a:spcPts val="3080"/>
              </a:lnSpc>
              <a:spcBef>
                <a:spcPct val="0"/>
              </a:spcBef>
            </a:pPr>
            <a:r>
              <a:rPr lang="en-US" sz="2200">
                <a:solidFill>
                  <a:srgbClr val="021828"/>
                </a:solidFill>
                <a:latin typeface="Aileron"/>
                <a:ea typeface="Aileron"/>
                <a:cs typeface="Aileron"/>
                <a:sym typeface="Aileron"/>
              </a:rPr>
              <a:t>Grâce à la session, on peut facilement charger, transformer et analyser des données tout en bénéficiant de la parallélisation et des optimisations automatiques offertes par Spark. Elle joue donc un rôle clé dans la gestion efficace de projets nécessitant le traitement de données volumineuses.</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14234" y="5521325"/>
            <a:ext cx="542978" cy="0"/>
          </a:xfrm>
          <a:prstGeom prst="line">
            <a:avLst/>
          </a:prstGeom>
          <a:ln cap="flat" w="38100">
            <a:solidFill>
              <a:srgbClr val="86EAE9"/>
            </a:solidFill>
            <a:prstDash val="solid"/>
            <a:headEnd type="none" len="sm" w="sm"/>
            <a:tailEnd type="none" len="sm" w="sm"/>
          </a:ln>
        </p:spPr>
      </p:sp>
      <p:grpSp>
        <p:nvGrpSpPr>
          <p:cNvPr name="Group 3" id="3"/>
          <p:cNvGrpSpPr/>
          <p:nvPr/>
        </p:nvGrpSpPr>
        <p:grpSpPr>
          <a:xfrm rot="0">
            <a:off x="813764" y="4952365"/>
            <a:ext cx="3800470" cy="1137920"/>
            <a:chOff x="0" y="0"/>
            <a:chExt cx="2001429" cy="599259"/>
          </a:xfrm>
        </p:grpSpPr>
        <p:sp>
          <p:nvSpPr>
            <p:cNvPr name="Freeform 4" id="4"/>
            <p:cNvSpPr/>
            <p:nvPr/>
          </p:nvSpPr>
          <p:spPr>
            <a:xfrm flipH="false" flipV="false" rot="0">
              <a:off x="0" y="0"/>
              <a:ext cx="2001429" cy="599259"/>
            </a:xfrm>
            <a:custGeom>
              <a:avLst/>
              <a:gdLst/>
              <a:ahLst/>
              <a:cxnLst/>
              <a:rect r="r" b="b" t="t" l="l"/>
              <a:pathLst>
                <a:path h="599259" w="2001429">
                  <a:moveTo>
                    <a:pt x="1798229" y="0"/>
                  </a:moveTo>
                  <a:lnTo>
                    <a:pt x="203200" y="0"/>
                  </a:lnTo>
                  <a:lnTo>
                    <a:pt x="0" y="299629"/>
                  </a:lnTo>
                  <a:lnTo>
                    <a:pt x="203200" y="599259"/>
                  </a:lnTo>
                  <a:lnTo>
                    <a:pt x="1798229" y="599259"/>
                  </a:lnTo>
                  <a:lnTo>
                    <a:pt x="2001429" y="299629"/>
                  </a:lnTo>
                  <a:lnTo>
                    <a:pt x="1798229" y="0"/>
                  </a:lnTo>
                  <a:close/>
                </a:path>
              </a:pathLst>
            </a:custGeom>
            <a:solidFill>
              <a:srgbClr val="86EAE9"/>
            </a:solidFill>
          </p:spPr>
        </p:sp>
        <p:sp>
          <p:nvSpPr>
            <p:cNvPr name="TextBox 5" id="5"/>
            <p:cNvSpPr txBox="true"/>
            <p:nvPr/>
          </p:nvSpPr>
          <p:spPr>
            <a:xfrm>
              <a:off x="152400" y="-57150"/>
              <a:ext cx="1696629" cy="656409"/>
            </a:xfrm>
            <a:prstGeom prst="rect">
              <a:avLst/>
            </a:prstGeom>
          </p:spPr>
          <p:txBody>
            <a:bodyPr anchor="ctr" rtlCol="false" tIns="50800" lIns="50800" bIns="50800" rIns="50800"/>
            <a:lstStyle/>
            <a:p>
              <a:pPr algn="ctr">
                <a:lnSpc>
                  <a:spcPts val="2850"/>
                </a:lnSpc>
              </a:pPr>
              <a:r>
                <a:rPr lang="en-US" b="true" sz="1900">
                  <a:solidFill>
                    <a:srgbClr val="13538A"/>
                  </a:solidFill>
                  <a:latin typeface="Aileron Bold"/>
                  <a:ea typeface="Aileron Bold"/>
                  <a:cs typeface="Aileron Bold"/>
                  <a:sym typeface="Aileron Bold"/>
                </a:rPr>
                <a:t>Suppression des valeurs nulles et comptage des lignes</a:t>
              </a:r>
            </a:p>
          </p:txBody>
        </p:sp>
      </p:grpSp>
      <p:grpSp>
        <p:nvGrpSpPr>
          <p:cNvPr name="Group 6" id="6"/>
          <p:cNvGrpSpPr/>
          <p:nvPr/>
        </p:nvGrpSpPr>
        <p:grpSpPr>
          <a:xfrm rot="0">
            <a:off x="5157212" y="4924425"/>
            <a:ext cx="3762202" cy="1193800"/>
            <a:chOff x="0" y="0"/>
            <a:chExt cx="1981276" cy="628687"/>
          </a:xfrm>
        </p:grpSpPr>
        <p:sp>
          <p:nvSpPr>
            <p:cNvPr name="Freeform 7" id="7"/>
            <p:cNvSpPr/>
            <p:nvPr/>
          </p:nvSpPr>
          <p:spPr>
            <a:xfrm flipH="false" flipV="false" rot="0">
              <a:off x="0" y="0"/>
              <a:ext cx="1981276" cy="628687"/>
            </a:xfrm>
            <a:custGeom>
              <a:avLst/>
              <a:gdLst/>
              <a:ahLst/>
              <a:cxnLst/>
              <a:rect r="r" b="b" t="t" l="l"/>
              <a:pathLst>
                <a:path h="628687" w="1981276">
                  <a:moveTo>
                    <a:pt x="1778076" y="0"/>
                  </a:moveTo>
                  <a:lnTo>
                    <a:pt x="203200" y="0"/>
                  </a:lnTo>
                  <a:lnTo>
                    <a:pt x="0" y="314343"/>
                  </a:lnTo>
                  <a:lnTo>
                    <a:pt x="203200" y="628687"/>
                  </a:lnTo>
                  <a:lnTo>
                    <a:pt x="1778076" y="628687"/>
                  </a:lnTo>
                  <a:lnTo>
                    <a:pt x="1981276" y="314343"/>
                  </a:lnTo>
                  <a:lnTo>
                    <a:pt x="1778076" y="0"/>
                  </a:lnTo>
                  <a:close/>
                </a:path>
              </a:pathLst>
            </a:custGeom>
            <a:solidFill>
              <a:srgbClr val="3EDAD8"/>
            </a:solidFill>
          </p:spPr>
        </p:sp>
        <p:sp>
          <p:nvSpPr>
            <p:cNvPr name="TextBox 8" id="8"/>
            <p:cNvSpPr txBox="true"/>
            <p:nvPr/>
          </p:nvSpPr>
          <p:spPr>
            <a:xfrm>
              <a:off x="152400" y="-66675"/>
              <a:ext cx="1676476" cy="695362"/>
            </a:xfrm>
            <a:prstGeom prst="rect">
              <a:avLst/>
            </a:prstGeom>
          </p:spPr>
          <p:txBody>
            <a:bodyPr anchor="ctr" rtlCol="false" tIns="50800" lIns="50800" bIns="50800" rIns="50800"/>
            <a:lstStyle/>
            <a:p>
              <a:pPr algn="ctr">
                <a:lnSpc>
                  <a:spcPts val="3000"/>
                </a:lnSpc>
              </a:pPr>
              <a:r>
                <a:rPr lang="en-US" sz="2000" b="true">
                  <a:solidFill>
                    <a:srgbClr val="13538A"/>
                  </a:solidFill>
                  <a:latin typeface="Aileron Bold"/>
                  <a:ea typeface="Aileron Bold"/>
                  <a:cs typeface="Aileron Bold"/>
                  <a:sym typeface="Aileron Bold"/>
                </a:rPr>
                <a:t> Sélectionner les colonnes ciblés</a:t>
              </a:r>
            </a:p>
            <a:p>
              <a:pPr algn="ctr">
                <a:lnSpc>
                  <a:spcPts val="3000"/>
                </a:lnSpc>
              </a:pPr>
            </a:p>
          </p:txBody>
        </p:sp>
      </p:grpSp>
      <p:grpSp>
        <p:nvGrpSpPr>
          <p:cNvPr name="Group 9" id="9"/>
          <p:cNvGrpSpPr/>
          <p:nvPr/>
        </p:nvGrpSpPr>
        <p:grpSpPr>
          <a:xfrm rot="0">
            <a:off x="9272336" y="4948148"/>
            <a:ext cx="3952258" cy="1146354"/>
            <a:chOff x="0" y="0"/>
            <a:chExt cx="1981276" cy="574670"/>
          </a:xfrm>
        </p:grpSpPr>
        <p:sp>
          <p:nvSpPr>
            <p:cNvPr name="Freeform 10" id="10"/>
            <p:cNvSpPr/>
            <p:nvPr/>
          </p:nvSpPr>
          <p:spPr>
            <a:xfrm flipH="false" flipV="false" rot="0">
              <a:off x="0" y="0"/>
              <a:ext cx="1981276" cy="574670"/>
            </a:xfrm>
            <a:custGeom>
              <a:avLst/>
              <a:gdLst/>
              <a:ahLst/>
              <a:cxnLst/>
              <a:rect r="r" b="b" t="t" l="l"/>
              <a:pathLst>
                <a:path h="574670" w="1981276">
                  <a:moveTo>
                    <a:pt x="1778076" y="0"/>
                  </a:moveTo>
                  <a:lnTo>
                    <a:pt x="203200" y="0"/>
                  </a:lnTo>
                  <a:lnTo>
                    <a:pt x="0" y="287335"/>
                  </a:lnTo>
                  <a:lnTo>
                    <a:pt x="203200" y="574670"/>
                  </a:lnTo>
                  <a:lnTo>
                    <a:pt x="1778076" y="574670"/>
                  </a:lnTo>
                  <a:lnTo>
                    <a:pt x="1981276" y="287335"/>
                  </a:lnTo>
                  <a:lnTo>
                    <a:pt x="1778076" y="0"/>
                  </a:lnTo>
                  <a:close/>
                </a:path>
              </a:pathLst>
            </a:custGeom>
            <a:solidFill>
              <a:srgbClr val="2C92D5"/>
            </a:solidFill>
          </p:spPr>
        </p:sp>
        <p:sp>
          <p:nvSpPr>
            <p:cNvPr name="TextBox 11" id="11"/>
            <p:cNvSpPr txBox="true"/>
            <p:nvPr/>
          </p:nvSpPr>
          <p:spPr>
            <a:xfrm>
              <a:off x="152400" y="-76200"/>
              <a:ext cx="1676476" cy="650870"/>
            </a:xfrm>
            <a:prstGeom prst="rect">
              <a:avLst/>
            </a:prstGeom>
          </p:spPr>
          <p:txBody>
            <a:bodyPr anchor="ctr" rtlCol="false" tIns="50800" lIns="50800" bIns="50800" rIns="50800"/>
            <a:lstStyle/>
            <a:p>
              <a:pPr algn="ctr">
                <a:lnSpc>
                  <a:spcPts val="3749"/>
                </a:lnSpc>
              </a:pPr>
              <a:r>
                <a:rPr lang="en-US" b="true" sz="2499">
                  <a:solidFill>
                    <a:srgbClr val="FFFFFF"/>
                  </a:solidFill>
                  <a:latin typeface="Aileron Bold"/>
                  <a:ea typeface="Aileron Bold"/>
                  <a:cs typeface="Aileron Bold"/>
                  <a:sym typeface="Aileron Bold"/>
                </a:rPr>
                <a:t>Suppression des doublons</a:t>
              </a:r>
            </a:p>
          </p:txBody>
        </p:sp>
      </p:grpSp>
      <p:grpSp>
        <p:nvGrpSpPr>
          <p:cNvPr name="Group 12" id="12"/>
          <p:cNvGrpSpPr/>
          <p:nvPr/>
        </p:nvGrpSpPr>
        <p:grpSpPr>
          <a:xfrm rot="0">
            <a:off x="13767519" y="4975711"/>
            <a:ext cx="3762202" cy="1091228"/>
            <a:chOff x="0" y="0"/>
            <a:chExt cx="1981276" cy="574670"/>
          </a:xfrm>
        </p:grpSpPr>
        <p:sp>
          <p:nvSpPr>
            <p:cNvPr name="Freeform 13" id="13"/>
            <p:cNvSpPr/>
            <p:nvPr/>
          </p:nvSpPr>
          <p:spPr>
            <a:xfrm flipH="false" flipV="false" rot="0">
              <a:off x="0" y="0"/>
              <a:ext cx="1981276" cy="574670"/>
            </a:xfrm>
            <a:custGeom>
              <a:avLst/>
              <a:gdLst/>
              <a:ahLst/>
              <a:cxnLst/>
              <a:rect r="r" b="b" t="t" l="l"/>
              <a:pathLst>
                <a:path h="574670" w="1981276">
                  <a:moveTo>
                    <a:pt x="1778076" y="0"/>
                  </a:moveTo>
                  <a:lnTo>
                    <a:pt x="203200" y="0"/>
                  </a:lnTo>
                  <a:lnTo>
                    <a:pt x="0" y="287335"/>
                  </a:lnTo>
                  <a:lnTo>
                    <a:pt x="203200" y="574670"/>
                  </a:lnTo>
                  <a:lnTo>
                    <a:pt x="1778076" y="574670"/>
                  </a:lnTo>
                  <a:lnTo>
                    <a:pt x="1981276" y="287335"/>
                  </a:lnTo>
                  <a:lnTo>
                    <a:pt x="1778076" y="0"/>
                  </a:lnTo>
                  <a:close/>
                </a:path>
              </a:pathLst>
            </a:custGeom>
            <a:solidFill>
              <a:srgbClr val="13538A"/>
            </a:solidFill>
          </p:spPr>
        </p:sp>
        <p:sp>
          <p:nvSpPr>
            <p:cNvPr name="TextBox 14" id="14"/>
            <p:cNvSpPr txBox="true"/>
            <p:nvPr/>
          </p:nvSpPr>
          <p:spPr>
            <a:xfrm>
              <a:off x="152400" y="-76200"/>
              <a:ext cx="1676476" cy="650870"/>
            </a:xfrm>
            <a:prstGeom prst="rect">
              <a:avLst/>
            </a:prstGeom>
          </p:spPr>
          <p:txBody>
            <a:bodyPr anchor="ctr" rtlCol="false" tIns="50800" lIns="50800" bIns="50800" rIns="50800"/>
            <a:lstStyle/>
            <a:p>
              <a:pPr algn="ctr">
                <a:lnSpc>
                  <a:spcPts val="3749"/>
                </a:lnSpc>
              </a:pPr>
              <a:r>
                <a:rPr lang="en-US" b="true" sz="2499">
                  <a:solidFill>
                    <a:srgbClr val="FFFFFF"/>
                  </a:solidFill>
                  <a:latin typeface="Aileron Ultra-Bold"/>
                  <a:ea typeface="Aileron Ultra-Bold"/>
                  <a:cs typeface="Aileron Ultra-Bold"/>
                  <a:sym typeface="Aileron Ultra-Bold"/>
                </a:rPr>
                <a:t>Encodage des sentiments</a:t>
              </a:r>
            </a:p>
          </p:txBody>
        </p:sp>
      </p:grpSp>
      <p:sp>
        <p:nvSpPr>
          <p:cNvPr name="AutoShape 15" id="15"/>
          <p:cNvSpPr/>
          <p:nvPr/>
        </p:nvSpPr>
        <p:spPr>
          <a:xfrm flipV="true">
            <a:off x="13224594" y="5521325"/>
            <a:ext cx="542925" cy="0"/>
          </a:xfrm>
          <a:prstGeom prst="line">
            <a:avLst/>
          </a:prstGeom>
          <a:ln cap="flat" w="38100">
            <a:solidFill>
              <a:srgbClr val="13538A"/>
            </a:solidFill>
            <a:prstDash val="solid"/>
            <a:headEnd type="none" len="sm" w="sm"/>
            <a:tailEnd type="none" len="sm" w="sm"/>
          </a:ln>
        </p:spPr>
      </p:sp>
      <p:grpSp>
        <p:nvGrpSpPr>
          <p:cNvPr name="Group 16" id="16"/>
          <p:cNvGrpSpPr/>
          <p:nvPr/>
        </p:nvGrpSpPr>
        <p:grpSpPr>
          <a:xfrm rot="0">
            <a:off x="1882646" y="1423756"/>
            <a:ext cx="6723269" cy="790111"/>
            <a:chOff x="0" y="0"/>
            <a:chExt cx="1770738" cy="208095"/>
          </a:xfrm>
        </p:grpSpPr>
        <p:sp>
          <p:nvSpPr>
            <p:cNvPr name="Freeform 17" id="17"/>
            <p:cNvSpPr/>
            <p:nvPr/>
          </p:nvSpPr>
          <p:spPr>
            <a:xfrm flipH="false" flipV="false" rot="0">
              <a:off x="0" y="0"/>
              <a:ext cx="1770738" cy="208095"/>
            </a:xfrm>
            <a:custGeom>
              <a:avLst/>
              <a:gdLst/>
              <a:ahLst/>
              <a:cxnLst/>
              <a:rect r="r" b="b" t="t" l="l"/>
              <a:pathLst>
                <a:path h="208095" w="1770738">
                  <a:moveTo>
                    <a:pt x="58727" y="0"/>
                  </a:moveTo>
                  <a:lnTo>
                    <a:pt x="1712011" y="0"/>
                  </a:lnTo>
                  <a:cubicBezTo>
                    <a:pt x="1727586" y="0"/>
                    <a:pt x="1742523" y="6187"/>
                    <a:pt x="1753537" y="17201"/>
                  </a:cubicBezTo>
                  <a:cubicBezTo>
                    <a:pt x="1764550" y="28214"/>
                    <a:pt x="1770738" y="43152"/>
                    <a:pt x="1770738" y="58727"/>
                  </a:cubicBezTo>
                  <a:lnTo>
                    <a:pt x="1770738" y="149368"/>
                  </a:lnTo>
                  <a:cubicBezTo>
                    <a:pt x="1770738" y="164943"/>
                    <a:pt x="1764550" y="179881"/>
                    <a:pt x="1753537" y="190894"/>
                  </a:cubicBezTo>
                  <a:cubicBezTo>
                    <a:pt x="1742523" y="201908"/>
                    <a:pt x="1727586" y="208095"/>
                    <a:pt x="1712011" y="208095"/>
                  </a:cubicBezTo>
                  <a:lnTo>
                    <a:pt x="58727" y="208095"/>
                  </a:lnTo>
                  <a:cubicBezTo>
                    <a:pt x="43152" y="208095"/>
                    <a:pt x="28214" y="201908"/>
                    <a:pt x="17201" y="190894"/>
                  </a:cubicBezTo>
                  <a:cubicBezTo>
                    <a:pt x="6187" y="179881"/>
                    <a:pt x="0" y="164943"/>
                    <a:pt x="0" y="149368"/>
                  </a:cubicBezTo>
                  <a:lnTo>
                    <a:pt x="0" y="58727"/>
                  </a:lnTo>
                  <a:cubicBezTo>
                    <a:pt x="0" y="43152"/>
                    <a:pt x="6187" y="28214"/>
                    <a:pt x="17201" y="17201"/>
                  </a:cubicBezTo>
                  <a:cubicBezTo>
                    <a:pt x="28214" y="6187"/>
                    <a:pt x="43152" y="0"/>
                    <a:pt x="58727" y="0"/>
                  </a:cubicBezTo>
                  <a:close/>
                </a:path>
              </a:pathLst>
            </a:custGeom>
            <a:solidFill>
              <a:srgbClr val="3A577B"/>
            </a:solidFill>
          </p:spPr>
        </p:sp>
        <p:sp>
          <p:nvSpPr>
            <p:cNvPr name="TextBox 18" id="18"/>
            <p:cNvSpPr txBox="true"/>
            <p:nvPr/>
          </p:nvSpPr>
          <p:spPr>
            <a:xfrm>
              <a:off x="0" y="-47625"/>
              <a:ext cx="1770738" cy="255720"/>
            </a:xfrm>
            <a:prstGeom prst="rect">
              <a:avLst/>
            </a:prstGeom>
          </p:spPr>
          <p:txBody>
            <a:bodyPr anchor="ctr" rtlCol="false" tIns="50800" lIns="50800" bIns="50800" rIns="50800"/>
            <a:lstStyle/>
            <a:p>
              <a:pPr algn="ctr">
                <a:lnSpc>
                  <a:spcPts val="2800"/>
                </a:lnSpc>
              </a:pPr>
            </a:p>
          </p:txBody>
        </p:sp>
      </p:grpSp>
      <p:sp>
        <p:nvSpPr>
          <p:cNvPr name="Freeform 19" id="19"/>
          <p:cNvSpPr/>
          <p:nvPr/>
        </p:nvSpPr>
        <p:spPr>
          <a:xfrm flipH="false" flipV="false" rot="0">
            <a:off x="1028700" y="1485961"/>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20" id="20"/>
          <p:cNvSpPr/>
          <p:nvPr/>
        </p:nvSpPr>
        <p:spPr>
          <a:xfrm>
            <a:off x="8919414" y="5521325"/>
            <a:ext cx="352922" cy="0"/>
          </a:xfrm>
          <a:prstGeom prst="line">
            <a:avLst/>
          </a:prstGeom>
          <a:ln cap="flat" w="38100">
            <a:solidFill>
              <a:srgbClr val="86EAE9"/>
            </a:solidFill>
            <a:prstDash val="solid"/>
            <a:headEnd type="none" len="sm" w="sm"/>
            <a:tailEnd type="none" len="sm" w="sm"/>
          </a:ln>
        </p:spPr>
      </p:sp>
      <p:sp>
        <p:nvSpPr>
          <p:cNvPr name="Freeform 21" id="21"/>
          <p:cNvSpPr/>
          <p:nvPr/>
        </p:nvSpPr>
        <p:spPr>
          <a:xfrm flipH="false" flipV="false" rot="0">
            <a:off x="15841373" y="758490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10016861" y="-243681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028700" y="405234"/>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2374375" y="6497226"/>
            <a:ext cx="6020642" cy="2583216"/>
          </a:xfrm>
          <a:custGeom>
            <a:avLst/>
            <a:gdLst/>
            <a:ahLst/>
            <a:cxnLst/>
            <a:rect r="r" b="b" t="t" l="l"/>
            <a:pathLst>
              <a:path h="2583216" w="6020642">
                <a:moveTo>
                  <a:pt x="0" y="0"/>
                </a:moveTo>
                <a:lnTo>
                  <a:pt x="6020642" y="0"/>
                </a:lnTo>
                <a:lnTo>
                  <a:pt x="6020642" y="2583216"/>
                </a:lnTo>
                <a:lnTo>
                  <a:pt x="0" y="2583216"/>
                </a:lnTo>
                <a:lnTo>
                  <a:pt x="0" y="0"/>
                </a:lnTo>
                <a:close/>
              </a:path>
            </a:pathLst>
          </a:custGeom>
          <a:blipFill>
            <a:blip r:embed="rId10"/>
            <a:stretch>
              <a:fillRect l="0" t="0" r="0" b="0"/>
            </a:stretch>
          </a:blipFill>
        </p:spPr>
      </p:sp>
      <p:sp>
        <p:nvSpPr>
          <p:cNvPr name="Freeform 25" id="25"/>
          <p:cNvSpPr/>
          <p:nvPr/>
        </p:nvSpPr>
        <p:spPr>
          <a:xfrm flipH="false" flipV="false" rot="0">
            <a:off x="813764" y="6998710"/>
            <a:ext cx="1243227" cy="881561"/>
          </a:xfrm>
          <a:custGeom>
            <a:avLst/>
            <a:gdLst/>
            <a:ahLst/>
            <a:cxnLst/>
            <a:rect r="r" b="b" t="t" l="l"/>
            <a:pathLst>
              <a:path h="881561" w="1243227">
                <a:moveTo>
                  <a:pt x="0" y="0"/>
                </a:moveTo>
                <a:lnTo>
                  <a:pt x="1243227" y="0"/>
                </a:lnTo>
                <a:lnTo>
                  <a:pt x="1243227" y="881561"/>
                </a:lnTo>
                <a:lnTo>
                  <a:pt x="0" y="88156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6" id="26"/>
          <p:cNvSpPr/>
          <p:nvPr/>
        </p:nvSpPr>
        <p:spPr>
          <a:xfrm flipH="false" flipV="false" rot="0">
            <a:off x="10983989" y="6649685"/>
            <a:ext cx="6275311" cy="2278298"/>
          </a:xfrm>
          <a:custGeom>
            <a:avLst/>
            <a:gdLst/>
            <a:ahLst/>
            <a:cxnLst/>
            <a:rect r="r" b="b" t="t" l="l"/>
            <a:pathLst>
              <a:path h="2278298" w="6275311">
                <a:moveTo>
                  <a:pt x="0" y="0"/>
                </a:moveTo>
                <a:lnTo>
                  <a:pt x="6275311" y="0"/>
                </a:lnTo>
                <a:lnTo>
                  <a:pt x="6275311" y="2278298"/>
                </a:lnTo>
                <a:lnTo>
                  <a:pt x="0" y="2278298"/>
                </a:lnTo>
                <a:lnTo>
                  <a:pt x="0" y="0"/>
                </a:lnTo>
                <a:close/>
              </a:path>
            </a:pathLst>
          </a:custGeom>
          <a:blipFill>
            <a:blip r:embed="rId13"/>
            <a:stretch>
              <a:fillRect l="0" t="0" r="0" b="0"/>
            </a:stretch>
          </a:blipFill>
        </p:spPr>
      </p:sp>
      <p:sp>
        <p:nvSpPr>
          <p:cNvPr name="TextBox 27" id="27"/>
          <p:cNvSpPr txBox="true"/>
          <p:nvPr/>
        </p:nvSpPr>
        <p:spPr>
          <a:xfrm rot="0">
            <a:off x="1411291" y="1409761"/>
            <a:ext cx="7508123" cy="572497"/>
          </a:xfrm>
          <a:prstGeom prst="rect">
            <a:avLst/>
          </a:prstGeom>
        </p:spPr>
        <p:txBody>
          <a:bodyPr anchor="t" rtlCol="false" tIns="0" lIns="0" bIns="0" rIns="0">
            <a:spAutoFit/>
          </a:bodyPr>
          <a:lstStyle/>
          <a:p>
            <a:pPr algn="ctr">
              <a:lnSpc>
                <a:spcPts val="4611"/>
              </a:lnSpc>
            </a:pPr>
            <a:r>
              <a:rPr lang="en-US" sz="3294" b="true">
                <a:solidFill>
                  <a:srgbClr val="FFFFFF"/>
                </a:solidFill>
                <a:latin typeface="Aileron Ultra-Bold"/>
                <a:ea typeface="Aileron Ultra-Bold"/>
                <a:cs typeface="Aileron Ultra-Bold"/>
                <a:sym typeface="Aileron Ultra-Bold"/>
              </a:rPr>
              <a:t>Prétraitement avec PySpark</a:t>
            </a:r>
          </a:p>
        </p:txBody>
      </p:sp>
      <p:sp>
        <p:nvSpPr>
          <p:cNvPr name="TextBox 28" id="2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11</a:t>
            </a:r>
          </a:p>
        </p:txBody>
      </p:sp>
      <p:sp>
        <p:nvSpPr>
          <p:cNvPr name="TextBox 29" id="29"/>
          <p:cNvSpPr txBox="true"/>
          <p:nvPr/>
        </p:nvSpPr>
        <p:spPr>
          <a:xfrm rot="0">
            <a:off x="1361550" y="2995895"/>
            <a:ext cx="15498155" cy="1290355"/>
          </a:xfrm>
          <a:prstGeom prst="rect">
            <a:avLst/>
          </a:prstGeom>
        </p:spPr>
        <p:txBody>
          <a:bodyPr anchor="t" rtlCol="false" tIns="0" lIns="0" bIns="0" rIns="0">
            <a:spAutoFit/>
          </a:bodyPr>
          <a:lstStyle/>
          <a:p>
            <a:pPr algn="just" marL="0" indent="0" lvl="0">
              <a:lnSpc>
                <a:spcPts val="3404"/>
              </a:lnSpc>
              <a:spcBef>
                <a:spcPct val="0"/>
              </a:spcBef>
            </a:pPr>
            <a:r>
              <a:rPr lang="en-US" sz="2431">
                <a:solidFill>
                  <a:srgbClr val="021828"/>
                </a:solidFill>
                <a:latin typeface="Aileron"/>
                <a:ea typeface="Aileron"/>
                <a:cs typeface="Aileron"/>
                <a:sym typeface="Aileron"/>
              </a:rPr>
              <a:t> Ce processus, incluant exploration, nettoyage et transformations, garantit des analyses et modèles performants. Grâce à PySpark, le traitement de grandes quantités de données a été accéléré tout en offrant flexibilité et efficacité</a:t>
            </a:r>
          </a:p>
        </p:txBody>
      </p:sp>
      <p:sp>
        <p:nvSpPr>
          <p:cNvPr name="Freeform 30" id="30"/>
          <p:cNvSpPr/>
          <p:nvPr/>
        </p:nvSpPr>
        <p:spPr>
          <a:xfrm flipH="false" flipV="false" rot="0">
            <a:off x="9272336" y="6996078"/>
            <a:ext cx="1246938" cy="884193"/>
          </a:xfrm>
          <a:custGeom>
            <a:avLst/>
            <a:gdLst/>
            <a:ahLst/>
            <a:cxnLst/>
            <a:rect r="r" b="b" t="t" l="l"/>
            <a:pathLst>
              <a:path h="884193" w="1246938">
                <a:moveTo>
                  <a:pt x="0" y="0"/>
                </a:moveTo>
                <a:lnTo>
                  <a:pt x="1246938" y="0"/>
                </a:lnTo>
                <a:lnTo>
                  <a:pt x="1246938" y="884193"/>
                </a:lnTo>
                <a:lnTo>
                  <a:pt x="0" y="88419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82646" y="1423756"/>
            <a:ext cx="6723269" cy="790111"/>
            <a:chOff x="0" y="0"/>
            <a:chExt cx="1770738" cy="208095"/>
          </a:xfrm>
        </p:grpSpPr>
        <p:sp>
          <p:nvSpPr>
            <p:cNvPr name="Freeform 3" id="3"/>
            <p:cNvSpPr/>
            <p:nvPr/>
          </p:nvSpPr>
          <p:spPr>
            <a:xfrm flipH="false" flipV="false" rot="0">
              <a:off x="0" y="0"/>
              <a:ext cx="1770738" cy="208095"/>
            </a:xfrm>
            <a:custGeom>
              <a:avLst/>
              <a:gdLst/>
              <a:ahLst/>
              <a:cxnLst/>
              <a:rect r="r" b="b" t="t" l="l"/>
              <a:pathLst>
                <a:path h="208095" w="1770738">
                  <a:moveTo>
                    <a:pt x="58727" y="0"/>
                  </a:moveTo>
                  <a:lnTo>
                    <a:pt x="1712011" y="0"/>
                  </a:lnTo>
                  <a:cubicBezTo>
                    <a:pt x="1727586" y="0"/>
                    <a:pt x="1742523" y="6187"/>
                    <a:pt x="1753537" y="17201"/>
                  </a:cubicBezTo>
                  <a:cubicBezTo>
                    <a:pt x="1764550" y="28214"/>
                    <a:pt x="1770738" y="43152"/>
                    <a:pt x="1770738" y="58727"/>
                  </a:cubicBezTo>
                  <a:lnTo>
                    <a:pt x="1770738" y="149368"/>
                  </a:lnTo>
                  <a:cubicBezTo>
                    <a:pt x="1770738" y="164943"/>
                    <a:pt x="1764550" y="179881"/>
                    <a:pt x="1753537" y="190894"/>
                  </a:cubicBezTo>
                  <a:cubicBezTo>
                    <a:pt x="1742523" y="201908"/>
                    <a:pt x="1727586" y="208095"/>
                    <a:pt x="1712011" y="208095"/>
                  </a:cubicBezTo>
                  <a:lnTo>
                    <a:pt x="58727" y="208095"/>
                  </a:lnTo>
                  <a:cubicBezTo>
                    <a:pt x="43152" y="208095"/>
                    <a:pt x="28214" y="201908"/>
                    <a:pt x="17201" y="190894"/>
                  </a:cubicBezTo>
                  <a:cubicBezTo>
                    <a:pt x="6187" y="179881"/>
                    <a:pt x="0" y="164943"/>
                    <a:pt x="0" y="149368"/>
                  </a:cubicBezTo>
                  <a:lnTo>
                    <a:pt x="0" y="58727"/>
                  </a:lnTo>
                  <a:cubicBezTo>
                    <a:pt x="0" y="43152"/>
                    <a:pt x="6187" y="28214"/>
                    <a:pt x="17201" y="17201"/>
                  </a:cubicBezTo>
                  <a:cubicBezTo>
                    <a:pt x="28214" y="6187"/>
                    <a:pt x="43152" y="0"/>
                    <a:pt x="58727" y="0"/>
                  </a:cubicBezTo>
                  <a:close/>
                </a:path>
              </a:pathLst>
            </a:custGeom>
            <a:solidFill>
              <a:srgbClr val="3A577B"/>
            </a:solidFill>
          </p:spPr>
        </p:sp>
        <p:sp>
          <p:nvSpPr>
            <p:cNvPr name="TextBox 4" id="4"/>
            <p:cNvSpPr txBox="true"/>
            <p:nvPr/>
          </p:nvSpPr>
          <p:spPr>
            <a:xfrm>
              <a:off x="0" y="-47625"/>
              <a:ext cx="1770738" cy="255720"/>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28700" y="1485961"/>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41373" y="7584905"/>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016861" y="-243681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405234"/>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16091" y="4671453"/>
            <a:ext cx="4249816" cy="2533953"/>
          </a:xfrm>
          <a:custGeom>
            <a:avLst/>
            <a:gdLst/>
            <a:ahLst/>
            <a:cxnLst/>
            <a:rect r="r" b="b" t="t" l="l"/>
            <a:pathLst>
              <a:path h="2533953" w="4249816">
                <a:moveTo>
                  <a:pt x="0" y="0"/>
                </a:moveTo>
                <a:lnTo>
                  <a:pt x="4249816" y="0"/>
                </a:lnTo>
                <a:lnTo>
                  <a:pt x="4249816" y="2533953"/>
                </a:lnTo>
                <a:lnTo>
                  <a:pt x="0" y="2533953"/>
                </a:lnTo>
                <a:lnTo>
                  <a:pt x="0" y="0"/>
                </a:lnTo>
                <a:close/>
              </a:path>
            </a:pathLst>
          </a:custGeom>
          <a:blipFill>
            <a:blip r:embed="rId10"/>
            <a:stretch>
              <a:fillRect l="0" t="0" r="0" b="0"/>
            </a:stretch>
          </a:blipFill>
        </p:spPr>
      </p:sp>
      <p:sp>
        <p:nvSpPr>
          <p:cNvPr name="Freeform 10" id="10"/>
          <p:cNvSpPr/>
          <p:nvPr/>
        </p:nvSpPr>
        <p:spPr>
          <a:xfrm flipH="false" flipV="false" rot="0">
            <a:off x="3480410" y="7205406"/>
            <a:ext cx="4150811" cy="2634911"/>
          </a:xfrm>
          <a:custGeom>
            <a:avLst/>
            <a:gdLst/>
            <a:ahLst/>
            <a:cxnLst/>
            <a:rect r="r" b="b" t="t" l="l"/>
            <a:pathLst>
              <a:path h="2634911" w="4150811">
                <a:moveTo>
                  <a:pt x="0" y="0"/>
                </a:moveTo>
                <a:lnTo>
                  <a:pt x="4150811" y="0"/>
                </a:lnTo>
                <a:lnTo>
                  <a:pt x="4150811" y="2634910"/>
                </a:lnTo>
                <a:lnTo>
                  <a:pt x="0" y="2634910"/>
                </a:lnTo>
                <a:lnTo>
                  <a:pt x="0" y="0"/>
                </a:lnTo>
                <a:close/>
              </a:path>
            </a:pathLst>
          </a:custGeom>
          <a:blipFill>
            <a:blip r:embed="rId11"/>
            <a:stretch>
              <a:fillRect l="0" t="0" r="0" b="0"/>
            </a:stretch>
          </a:blipFill>
        </p:spPr>
      </p:sp>
      <p:sp>
        <p:nvSpPr>
          <p:cNvPr name="Freeform 11" id="11"/>
          <p:cNvSpPr/>
          <p:nvPr/>
        </p:nvSpPr>
        <p:spPr>
          <a:xfrm flipH="false" flipV="false" rot="0">
            <a:off x="2121718" y="7475266"/>
            <a:ext cx="1170098" cy="892200"/>
          </a:xfrm>
          <a:custGeom>
            <a:avLst/>
            <a:gdLst/>
            <a:ahLst/>
            <a:cxnLst/>
            <a:rect r="r" b="b" t="t" l="l"/>
            <a:pathLst>
              <a:path h="892200" w="1170098">
                <a:moveTo>
                  <a:pt x="0" y="0"/>
                </a:moveTo>
                <a:lnTo>
                  <a:pt x="1170099" y="0"/>
                </a:lnTo>
                <a:lnTo>
                  <a:pt x="1170099" y="892200"/>
                </a:lnTo>
                <a:lnTo>
                  <a:pt x="0" y="8922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7954723" y="5374273"/>
            <a:ext cx="9021688" cy="3813001"/>
          </a:xfrm>
          <a:custGeom>
            <a:avLst/>
            <a:gdLst/>
            <a:ahLst/>
            <a:cxnLst/>
            <a:rect r="r" b="b" t="t" l="l"/>
            <a:pathLst>
              <a:path h="3813001" w="9021688">
                <a:moveTo>
                  <a:pt x="0" y="0"/>
                </a:moveTo>
                <a:lnTo>
                  <a:pt x="9021687" y="0"/>
                </a:lnTo>
                <a:lnTo>
                  <a:pt x="9021687" y="3813002"/>
                </a:lnTo>
                <a:lnTo>
                  <a:pt x="0" y="3813002"/>
                </a:lnTo>
                <a:lnTo>
                  <a:pt x="0" y="0"/>
                </a:lnTo>
                <a:close/>
              </a:path>
            </a:pathLst>
          </a:custGeom>
          <a:blipFill>
            <a:blip r:embed="rId14"/>
            <a:stretch>
              <a:fillRect l="0" t="0" r="0" b="-2330"/>
            </a:stretch>
          </a:blipFill>
        </p:spPr>
      </p:sp>
      <p:sp>
        <p:nvSpPr>
          <p:cNvPr name="TextBox 13" id="13"/>
          <p:cNvSpPr txBox="true"/>
          <p:nvPr/>
        </p:nvSpPr>
        <p:spPr>
          <a:xfrm rot="0">
            <a:off x="1361550" y="1494463"/>
            <a:ext cx="7508123" cy="572497"/>
          </a:xfrm>
          <a:prstGeom prst="rect">
            <a:avLst/>
          </a:prstGeom>
        </p:spPr>
        <p:txBody>
          <a:bodyPr anchor="t" rtlCol="false" tIns="0" lIns="0" bIns="0" rIns="0">
            <a:spAutoFit/>
          </a:bodyPr>
          <a:lstStyle/>
          <a:p>
            <a:pPr algn="ctr">
              <a:lnSpc>
                <a:spcPts val="4611"/>
              </a:lnSpc>
            </a:pPr>
            <a:r>
              <a:rPr lang="en-US" sz="3294" b="true">
                <a:solidFill>
                  <a:srgbClr val="FFFFFF"/>
                </a:solidFill>
                <a:latin typeface="Aileron Ultra-Bold"/>
                <a:ea typeface="Aileron Ultra-Bold"/>
                <a:cs typeface="Aileron Ultra-Bold"/>
                <a:sym typeface="Aileron Ultra-Bold"/>
              </a:rPr>
              <a:t> </a:t>
            </a:r>
            <a:r>
              <a:rPr lang="en-US" sz="3294" b="true">
                <a:solidFill>
                  <a:srgbClr val="FFFFFF"/>
                </a:solidFill>
                <a:latin typeface="Aileron Ultra-Bold"/>
                <a:ea typeface="Aileron Ultra-Bold"/>
                <a:cs typeface="Aileron Ultra-Bold"/>
                <a:sym typeface="Aileron Ultra-Bold"/>
              </a:rPr>
              <a:t>Prétraitement avec PySpark</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12</a:t>
            </a:r>
          </a:p>
        </p:txBody>
      </p:sp>
      <p:sp>
        <p:nvSpPr>
          <p:cNvPr name="AutoShape 15" id="15"/>
          <p:cNvSpPr/>
          <p:nvPr/>
        </p:nvSpPr>
        <p:spPr>
          <a:xfrm>
            <a:off x="4665907" y="3832632"/>
            <a:ext cx="542978" cy="0"/>
          </a:xfrm>
          <a:prstGeom prst="line">
            <a:avLst/>
          </a:prstGeom>
          <a:ln cap="flat" w="38100">
            <a:solidFill>
              <a:srgbClr val="86EAE9"/>
            </a:solidFill>
            <a:prstDash val="solid"/>
            <a:headEnd type="none" len="sm" w="sm"/>
            <a:tailEnd type="none" len="sm" w="sm"/>
          </a:ln>
        </p:spPr>
      </p:sp>
      <p:grpSp>
        <p:nvGrpSpPr>
          <p:cNvPr name="Group 16" id="16"/>
          <p:cNvGrpSpPr/>
          <p:nvPr/>
        </p:nvGrpSpPr>
        <p:grpSpPr>
          <a:xfrm rot="0">
            <a:off x="865437" y="3263672"/>
            <a:ext cx="3800470" cy="1137920"/>
            <a:chOff x="0" y="0"/>
            <a:chExt cx="2001429" cy="599259"/>
          </a:xfrm>
        </p:grpSpPr>
        <p:sp>
          <p:nvSpPr>
            <p:cNvPr name="Freeform 17" id="17"/>
            <p:cNvSpPr/>
            <p:nvPr/>
          </p:nvSpPr>
          <p:spPr>
            <a:xfrm flipH="false" flipV="false" rot="0">
              <a:off x="0" y="0"/>
              <a:ext cx="2001429" cy="599259"/>
            </a:xfrm>
            <a:custGeom>
              <a:avLst/>
              <a:gdLst/>
              <a:ahLst/>
              <a:cxnLst/>
              <a:rect r="r" b="b" t="t" l="l"/>
              <a:pathLst>
                <a:path h="599259" w="2001429">
                  <a:moveTo>
                    <a:pt x="1798229" y="0"/>
                  </a:moveTo>
                  <a:lnTo>
                    <a:pt x="203200" y="0"/>
                  </a:lnTo>
                  <a:lnTo>
                    <a:pt x="0" y="299629"/>
                  </a:lnTo>
                  <a:lnTo>
                    <a:pt x="203200" y="599259"/>
                  </a:lnTo>
                  <a:lnTo>
                    <a:pt x="1798229" y="599259"/>
                  </a:lnTo>
                  <a:lnTo>
                    <a:pt x="2001429" y="299629"/>
                  </a:lnTo>
                  <a:lnTo>
                    <a:pt x="1798229" y="0"/>
                  </a:lnTo>
                  <a:close/>
                </a:path>
              </a:pathLst>
            </a:custGeom>
            <a:solidFill>
              <a:srgbClr val="86EAE9"/>
            </a:solidFill>
          </p:spPr>
        </p:sp>
        <p:sp>
          <p:nvSpPr>
            <p:cNvPr name="TextBox 18" id="18"/>
            <p:cNvSpPr txBox="true"/>
            <p:nvPr/>
          </p:nvSpPr>
          <p:spPr>
            <a:xfrm>
              <a:off x="152400" y="-57150"/>
              <a:ext cx="1696629" cy="656409"/>
            </a:xfrm>
            <a:prstGeom prst="rect">
              <a:avLst/>
            </a:prstGeom>
          </p:spPr>
          <p:txBody>
            <a:bodyPr anchor="ctr" rtlCol="false" tIns="50800" lIns="50800" bIns="50800" rIns="50800"/>
            <a:lstStyle/>
            <a:p>
              <a:pPr algn="ctr">
                <a:lnSpc>
                  <a:spcPts val="2850"/>
                </a:lnSpc>
              </a:pPr>
              <a:r>
                <a:rPr lang="en-US" b="true" sz="1900">
                  <a:solidFill>
                    <a:srgbClr val="13538A"/>
                  </a:solidFill>
                  <a:latin typeface="Aileron Bold"/>
                  <a:ea typeface="Aileron Bold"/>
                  <a:cs typeface="Aileron Bold"/>
                  <a:sym typeface="Aileron Bold"/>
                </a:rPr>
                <a:t>Échantillonnage pour équilibrer les classes de sentiments</a:t>
              </a:r>
            </a:p>
          </p:txBody>
        </p:sp>
      </p:grpSp>
      <p:grpSp>
        <p:nvGrpSpPr>
          <p:cNvPr name="Group 19" id="19"/>
          <p:cNvGrpSpPr/>
          <p:nvPr/>
        </p:nvGrpSpPr>
        <p:grpSpPr>
          <a:xfrm rot="0">
            <a:off x="5208885" y="3287018"/>
            <a:ext cx="3762202" cy="1091228"/>
            <a:chOff x="0" y="0"/>
            <a:chExt cx="1981276" cy="574670"/>
          </a:xfrm>
        </p:grpSpPr>
        <p:sp>
          <p:nvSpPr>
            <p:cNvPr name="Freeform 20" id="20"/>
            <p:cNvSpPr/>
            <p:nvPr/>
          </p:nvSpPr>
          <p:spPr>
            <a:xfrm flipH="false" flipV="false" rot="0">
              <a:off x="0" y="0"/>
              <a:ext cx="1981276" cy="574670"/>
            </a:xfrm>
            <a:custGeom>
              <a:avLst/>
              <a:gdLst/>
              <a:ahLst/>
              <a:cxnLst/>
              <a:rect r="r" b="b" t="t" l="l"/>
              <a:pathLst>
                <a:path h="574670" w="1981276">
                  <a:moveTo>
                    <a:pt x="1778076" y="0"/>
                  </a:moveTo>
                  <a:lnTo>
                    <a:pt x="203200" y="0"/>
                  </a:lnTo>
                  <a:lnTo>
                    <a:pt x="0" y="287335"/>
                  </a:lnTo>
                  <a:lnTo>
                    <a:pt x="203200" y="574670"/>
                  </a:lnTo>
                  <a:lnTo>
                    <a:pt x="1778076" y="574670"/>
                  </a:lnTo>
                  <a:lnTo>
                    <a:pt x="1981276" y="287335"/>
                  </a:lnTo>
                  <a:lnTo>
                    <a:pt x="1778076" y="0"/>
                  </a:lnTo>
                  <a:close/>
                </a:path>
              </a:pathLst>
            </a:custGeom>
            <a:solidFill>
              <a:srgbClr val="3EDAD8"/>
            </a:solidFill>
          </p:spPr>
        </p:sp>
        <p:sp>
          <p:nvSpPr>
            <p:cNvPr name="TextBox 21" id="21"/>
            <p:cNvSpPr txBox="true"/>
            <p:nvPr/>
          </p:nvSpPr>
          <p:spPr>
            <a:xfrm>
              <a:off x="152400" y="-66675"/>
              <a:ext cx="1676476" cy="641345"/>
            </a:xfrm>
            <a:prstGeom prst="rect">
              <a:avLst/>
            </a:prstGeom>
          </p:spPr>
          <p:txBody>
            <a:bodyPr anchor="ctr" rtlCol="false" tIns="50800" lIns="50800" bIns="50800" rIns="50800"/>
            <a:lstStyle/>
            <a:p>
              <a:pPr algn="ctr">
                <a:lnSpc>
                  <a:spcPts val="3000"/>
                </a:lnSpc>
              </a:pPr>
              <a:r>
                <a:rPr lang="en-US" b="true" sz="2000">
                  <a:solidFill>
                    <a:srgbClr val="13538A"/>
                  </a:solidFill>
                  <a:latin typeface="Aileron Bold"/>
                  <a:ea typeface="Aileron Bold"/>
                  <a:cs typeface="Aileron Bold"/>
                  <a:sym typeface="Aileron Bold"/>
                </a:rPr>
                <a:t>Transformations sur le texte</a:t>
              </a:r>
            </a:p>
          </p:txBody>
        </p:sp>
      </p:grpSp>
      <p:grpSp>
        <p:nvGrpSpPr>
          <p:cNvPr name="Group 22" id="22"/>
          <p:cNvGrpSpPr/>
          <p:nvPr/>
        </p:nvGrpSpPr>
        <p:grpSpPr>
          <a:xfrm rot="0">
            <a:off x="9324009" y="3259455"/>
            <a:ext cx="3952258" cy="1146354"/>
            <a:chOff x="0" y="0"/>
            <a:chExt cx="1981276" cy="574670"/>
          </a:xfrm>
        </p:grpSpPr>
        <p:sp>
          <p:nvSpPr>
            <p:cNvPr name="Freeform 23" id="23"/>
            <p:cNvSpPr/>
            <p:nvPr/>
          </p:nvSpPr>
          <p:spPr>
            <a:xfrm flipH="false" flipV="false" rot="0">
              <a:off x="0" y="0"/>
              <a:ext cx="1981276" cy="574670"/>
            </a:xfrm>
            <a:custGeom>
              <a:avLst/>
              <a:gdLst/>
              <a:ahLst/>
              <a:cxnLst/>
              <a:rect r="r" b="b" t="t" l="l"/>
              <a:pathLst>
                <a:path h="574670" w="1981276">
                  <a:moveTo>
                    <a:pt x="1778076" y="0"/>
                  </a:moveTo>
                  <a:lnTo>
                    <a:pt x="203200" y="0"/>
                  </a:lnTo>
                  <a:lnTo>
                    <a:pt x="0" y="287335"/>
                  </a:lnTo>
                  <a:lnTo>
                    <a:pt x="203200" y="574670"/>
                  </a:lnTo>
                  <a:lnTo>
                    <a:pt x="1778076" y="574670"/>
                  </a:lnTo>
                  <a:lnTo>
                    <a:pt x="1981276" y="287335"/>
                  </a:lnTo>
                  <a:lnTo>
                    <a:pt x="1778076" y="0"/>
                  </a:lnTo>
                  <a:close/>
                </a:path>
              </a:pathLst>
            </a:custGeom>
            <a:solidFill>
              <a:srgbClr val="2C92D5"/>
            </a:solidFill>
          </p:spPr>
        </p:sp>
        <p:sp>
          <p:nvSpPr>
            <p:cNvPr name="TextBox 24" id="24"/>
            <p:cNvSpPr txBox="true"/>
            <p:nvPr/>
          </p:nvSpPr>
          <p:spPr>
            <a:xfrm>
              <a:off x="152400" y="-76200"/>
              <a:ext cx="1676476" cy="650870"/>
            </a:xfrm>
            <a:prstGeom prst="rect">
              <a:avLst/>
            </a:prstGeom>
          </p:spPr>
          <p:txBody>
            <a:bodyPr anchor="ctr" rtlCol="false" tIns="50800" lIns="50800" bIns="50800" rIns="50800"/>
            <a:lstStyle/>
            <a:p>
              <a:pPr algn="ctr">
                <a:lnSpc>
                  <a:spcPts val="3749"/>
                </a:lnSpc>
              </a:pPr>
              <a:r>
                <a:rPr lang="en-US" b="true" sz="2499">
                  <a:solidFill>
                    <a:srgbClr val="FFFFFF"/>
                  </a:solidFill>
                  <a:latin typeface="Aileron Bold"/>
                  <a:ea typeface="Aileron Bold"/>
                  <a:cs typeface="Aileron Bold"/>
                  <a:sym typeface="Aileron Bold"/>
                </a:rPr>
                <a:t>Suppression des stopwords</a:t>
              </a:r>
            </a:p>
          </p:txBody>
        </p:sp>
      </p:grpSp>
      <p:grpSp>
        <p:nvGrpSpPr>
          <p:cNvPr name="Group 25" id="25"/>
          <p:cNvGrpSpPr/>
          <p:nvPr/>
        </p:nvGrpSpPr>
        <p:grpSpPr>
          <a:xfrm rot="0">
            <a:off x="13819192" y="3287018"/>
            <a:ext cx="3762202" cy="1091228"/>
            <a:chOff x="0" y="0"/>
            <a:chExt cx="1981276" cy="574670"/>
          </a:xfrm>
        </p:grpSpPr>
        <p:sp>
          <p:nvSpPr>
            <p:cNvPr name="Freeform 26" id="26"/>
            <p:cNvSpPr/>
            <p:nvPr/>
          </p:nvSpPr>
          <p:spPr>
            <a:xfrm flipH="false" flipV="false" rot="0">
              <a:off x="0" y="0"/>
              <a:ext cx="1981276" cy="574670"/>
            </a:xfrm>
            <a:custGeom>
              <a:avLst/>
              <a:gdLst/>
              <a:ahLst/>
              <a:cxnLst/>
              <a:rect r="r" b="b" t="t" l="l"/>
              <a:pathLst>
                <a:path h="574670" w="1981276">
                  <a:moveTo>
                    <a:pt x="1778076" y="0"/>
                  </a:moveTo>
                  <a:lnTo>
                    <a:pt x="203200" y="0"/>
                  </a:lnTo>
                  <a:lnTo>
                    <a:pt x="0" y="287335"/>
                  </a:lnTo>
                  <a:lnTo>
                    <a:pt x="203200" y="574670"/>
                  </a:lnTo>
                  <a:lnTo>
                    <a:pt x="1778076" y="574670"/>
                  </a:lnTo>
                  <a:lnTo>
                    <a:pt x="1981276" y="287335"/>
                  </a:lnTo>
                  <a:lnTo>
                    <a:pt x="1778076" y="0"/>
                  </a:lnTo>
                  <a:close/>
                </a:path>
              </a:pathLst>
            </a:custGeom>
            <a:solidFill>
              <a:srgbClr val="13538A"/>
            </a:solidFill>
          </p:spPr>
        </p:sp>
        <p:sp>
          <p:nvSpPr>
            <p:cNvPr name="TextBox 27" id="27"/>
            <p:cNvSpPr txBox="true"/>
            <p:nvPr/>
          </p:nvSpPr>
          <p:spPr>
            <a:xfrm>
              <a:off x="152400" y="-76200"/>
              <a:ext cx="1676476" cy="650870"/>
            </a:xfrm>
            <a:prstGeom prst="rect">
              <a:avLst/>
            </a:prstGeom>
          </p:spPr>
          <p:txBody>
            <a:bodyPr anchor="ctr" rtlCol="false" tIns="50800" lIns="50800" bIns="50800" rIns="50800"/>
            <a:lstStyle/>
            <a:p>
              <a:pPr algn="ctr">
                <a:lnSpc>
                  <a:spcPts val="3749"/>
                </a:lnSpc>
              </a:pPr>
              <a:r>
                <a:rPr lang="en-US" b="true" sz="2499">
                  <a:solidFill>
                    <a:srgbClr val="FFFFFF"/>
                  </a:solidFill>
                  <a:latin typeface="Aileron Ultra-Bold"/>
                  <a:ea typeface="Aileron Ultra-Bold"/>
                  <a:cs typeface="Aileron Ultra-Bold"/>
                  <a:sym typeface="Aileron Ultra-Bold"/>
                </a:rPr>
                <a:t> création de nuages de mots</a:t>
              </a:r>
            </a:p>
          </p:txBody>
        </p:sp>
      </p:grpSp>
      <p:sp>
        <p:nvSpPr>
          <p:cNvPr name="AutoShape 28" id="28"/>
          <p:cNvSpPr/>
          <p:nvPr/>
        </p:nvSpPr>
        <p:spPr>
          <a:xfrm flipV="true">
            <a:off x="13276267" y="3832632"/>
            <a:ext cx="542925" cy="0"/>
          </a:xfrm>
          <a:prstGeom prst="line">
            <a:avLst/>
          </a:prstGeom>
          <a:ln cap="flat" w="38100">
            <a:solidFill>
              <a:srgbClr val="13538A"/>
            </a:solidFill>
            <a:prstDash val="solid"/>
            <a:headEnd type="none" len="sm" w="sm"/>
            <a:tailEnd type="none" len="sm" w="sm"/>
          </a:ln>
        </p:spPr>
      </p:sp>
      <p:sp>
        <p:nvSpPr>
          <p:cNvPr name="AutoShape 29" id="29"/>
          <p:cNvSpPr/>
          <p:nvPr/>
        </p:nvSpPr>
        <p:spPr>
          <a:xfrm>
            <a:off x="8971087" y="3832632"/>
            <a:ext cx="352922" cy="0"/>
          </a:xfrm>
          <a:prstGeom prst="line">
            <a:avLst/>
          </a:prstGeom>
          <a:ln cap="flat" w="38100">
            <a:solidFill>
              <a:srgbClr val="86EAE9"/>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18359" y="3916021"/>
            <a:ext cx="12248881" cy="2039612"/>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MODÈLES</a:t>
            </a:r>
          </a:p>
        </p:txBody>
      </p:sp>
      <p:grpSp>
        <p:nvGrpSpPr>
          <p:cNvPr name="Group 3" id="3"/>
          <p:cNvGrpSpPr/>
          <p:nvPr/>
        </p:nvGrpSpPr>
        <p:grpSpPr>
          <a:xfrm rot="0">
            <a:off x="3424608" y="-1072654"/>
            <a:ext cx="11438784" cy="2839490"/>
            <a:chOff x="0" y="0"/>
            <a:chExt cx="3012684" cy="747849"/>
          </a:xfrm>
        </p:grpSpPr>
        <p:sp>
          <p:nvSpPr>
            <p:cNvPr name="Freeform 4" id="4"/>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5" id="5"/>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6" id="6"/>
          <p:cNvGrpSpPr/>
          <p:nvPr/>
        </p:nvGrpSpPr>
        <p:grpSpPr>
          <a:xfrm rot="0">
            <a:off x="8395527" y="1028700"/>
            <a:ext cx="1496945" cy="14969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77237" y="4673890"/>
            <a:ext cx="1519327" cy="469610"/>
          </a:xfrm>
          <a:custGeom>
            <a:avLst/>
            <a:gdLst/>
            <a:ahLst/>
            <a:cxnLst/>
            <a:rect r="r" b="b" t="t" l="l"/>
            <a:pathLst>
              <a:path h="469610" w="1519327">
                <a:moveTo>
                  <a:pt x="0" y="0"/>
                </a:moveTo>
                <a:lnTo>
                  <a:pt x="1519328" y="0"/>
                </a:lnTo>
                <a:lnTo>
                  <a:pt x="1519328"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6189036" y="4673890"/>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8996715"/>
            <a:ext cx="18288000" cy="1290285"/>
            <a:chOff x="0" y="0"/>
            <a:chExt cx="4816593" cy="339828"/>
          </a:xfrm>
        </p:grpSpPr>
        <p:sp>
          <p:nvSpPr>
            <p:cNvPr name="Freeform 13" id="13"/>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4" id="14"/>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4188" y="358999"/>
            <a:ext cx="1226460" cy="379088"/>
          </a:xfrm>
          <a:custGeom>
            <a:avLst/>
            <a:gdLst/>
            <a:ahLst/>
            <a:cxnLst/>
            <a:rect r="r" b="b" t="t" l="l"/>
            <a:pathLst>
              <a:path h="379088" w="1226460">
                <a:moveTo>
                  <a:pt x="0" y="0"/>
                </a:moveTo>
                <a:lnTo>
                  <a:pt x="1226459" y="0"/>
                </a:lnTo>
                <a:lnTo>
                  <a:pt x="1226459" y="379087"/>
                </a:lnTo>
                <a:lnTo>
                  <a:pt x="0" y="379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03852" y="548542"/>
            <a:ext cx="960315" cy="960315"/>
          </a:xfrm>
          <a:custGeom>
            <a:avLst/>
            <a:gdLst/>
            <a:ahLst/>
            <a:cxnLst/>
            <a:rect r="r" b="b" t="t" l="l"/>
            <a:pathLst>
              <a:path h="960315" w="960315">
                <a:moveTo>
                  <a:pt x="0" y="0"/>
                </a:moveTo>
                <a:lnTo>
                  <a:pt x="960315" y="0"/>
                </a:lnTo>
                <a:lnTo>
                  <a:pt x="960315" y="960316"/>
                </a:lnTo>
                <a:lnTo>
                  <a:pt x="0" y="9603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465152" y="3284151"/>
            <a:ext cx="11357696" cy="6793805"/>
          </a:xfrm>
          <a:custGeom>
            <a:avLst/>
            <a:gdLst/>
            <a:ahLst/>
            <a:cxnLst/>
            <a:rect r="r" b="b" t="t" l="l"/>
            <a:pathLst>
              <a:path h="6793805" w="11357696">
                <a:moveTo>
                  <a:pt x="0" y="0"/>
                </a:moveTo>
                <a:lnTo>
                  <a:pt x="11357696" y="0"/>
                </a:lnTo>
                <a:lnTo>
                  <a:pt x="11357696" y="6793805"/>
                </a:lnTo>
                <a:lnTo>
                  <a:pt x="0" y="6793805"/>
                </a:lnTo>
                <a:lnTo>
                  <a:pt x="0" y="0"/>
                </a:lnTo>
                <a:close/>
              </a:path>
            </a:pathLst>
          </a:custGeom>
          <a:blipFill>
            <a:blip r:embed="rId6"/>
            <a:stretch>
              <a:fillRect l="0" t="0" r="0" b="0"/>
            </a:stretch>
          </a:blipFill>
        </p:spPr>
      </p:sp>
      <p:sp>
        <p:nvSpPr>
          <p:cNvPr name="TextBox 5" id="5"/>
          <p:cNvSpPr txBox="true"/>
          <p:nvPr/>
        </p:nvSpPr>
        <p:spPr>
          <a:xfrm rot="0">
            <a:off x="674188" y="944510"/>
            <a:ext cx="15270285" cy="607949"/>
          </a:xfrm>
          <a:prstGeom prst="rect">
            <a:avLst/>
          </a:prstGeom>
        </p:spPr>
        <p:txBody>
          <a:bodyPr anchor="t" rtlCol="false" tIns="0" lIns="0" bIns="0" rIns="0">
            <a:spAutoFit/>
          </a:bodyPr>
          <a:lstStyle/>
          <a:p>
            <a:pPr algn="l">
              <a:lnSpc>
                <a:spcPts val="4318"/>
              </a:lnSpc>
            </a:pPr>
            <a:r>
              <a:rPr lang="en-US" sz="3400" b="true">
                <a:solidFill>
                  <a:srgbClr val="0E2F5F"/>
                </a:solidFill>
                <a:latin typeface="Akzidenz-Grotesk Heavy"/>
                <a:ea typeface="Akzidenz-Grotesk Heavy"/>
                <a:cs typeface="Akzidenz-Grotesk Heavy"/>
                <a:sym typeface="Akzidenz-Grotesk Heavy"/>
              </a:rPr>
              <a:t> RNN avec l'architecture GRU( Gated Recurrent Unit)</a:t>
            </a:r>
          </a:p>
        </p:txBody>
      </p:sp>
      <p:sp>
        <p:nvSpPr>
          <p:cNvPr name="TextBox 6" id="6"/>
          <p:cNvSpPr txBox="true"/>
          <p:nvPr/>
        </p:nvSpPr>
        <p:spPr>
          <a:xfrm rot="0">
            <a:off x="1550376" y="1816033"/>
            <a:ext cx="14400198" cy="1153793"/>
          </a:xfrm>
          <a:prstGeom prst="rect">
            <a:avLst/>
          </a:prstGeom>
        </p:spPr>
        <p:txBody>
          <a:bodyPr anchor="t" rtlCol="false" tIns="0" lIns="0" bIns="0" rIns="0">
            <a:spAutoFit/>
          </a:bodyPr>
          <a:lstStyle/>
          <a:p>
            <a:pPr algn="just">
              <a:lnSpc>
                <a:spcPts val="3080"/>
              </a:lnSpc>
            </a:pPr>
            <a:r>
              <a:rPr lang="en-US" sz="2200">
                <a:solidFill>
                  <a:srgbClr val="021828"/>
                </a:solidFill>
                <a:latin typeface="Aileron"/>
                <a:ea typeface="Aileron"/>
                <a:cs typeface="Aileron"/>
                <a:sym typeface="Aileron"/>
              </a:rPr>
              <a:t>Les GRU utilisent des mécanismes de portes (update et reset) pour mieux contrôler le flux d'information à travers les couches, réduisant ainsi l'effet de vanishing gradient. Cela les rend plus efficaces pour traiter les données séquentielles comme le texte ou les séries temporelles</a:t>
            </a:r>
          </a:p>
        </p:txBody>
      </p:sp>
      <p:sp>
        <p:nvSpPr>
          <p:cNvPr name="Freeform 7" id="7"/>
          <p:cNvSpPr/>
          <p:nvPr/>
        </p:nvSpPr>
        <p:spPr>
          <a:xfrm flipH="false" flipV="false" rot="0">
            <a:off x="16623252" y="8103625"/>
            <a:ext cx="1272096" cy="890468"/>
          </a:xfrm>
          <a:custGeom>
            <a:avLst/>
            <a:gdLst/>
            <a:ahLst/>
            <a:cxnLst/>
            <a:rect r="r" b="b" t="t" l="l"/>
            <a:pathLst>
              <a:path h="890468" w="1272096">
                <a:moveTo>
                  <a:pt x="0" y="0"/>
                </a:moveTo>
                <a:lnTo>
                  <a:pt x="1272096" y="0"/>
                </a:lnTo>
                <a:lnTo>
                  <a:pt x="1272096" y="890467"/>
                </a:lnTo>
                <a:lnTo>
                  <a:pt x="0" y="8904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98157" y="358999"/>
            <a:ext cx="1226460" cy="379088"/>
          </a:xfrm>
          <a:custGeom>
            <a:avLst/>
            <a:gdLst/>
            <a:ahLst/>
            <a:cxnLst/>
            <a:rect r="r" b="b" t="t" l="l"/>
            <a:pathLst>
              <a:path h="379088" w="1226460">
                <a:moveTo>
                  <a:pt x="0" y="0"/>
                </a:moveTo>
                <a:lnTo>
                  <a:pt x="1226459" y="0"/>
                </a:lnTo>
                <a:lnTo>
                  <a:pt x="1226459" y="379087"/>
                </a:lnTo>
                <a:lnTo>
                  <a:pt x="0" y="3790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03852" y="548542"/>
            <a:ext cx="960315" cy="960315"/>
          </a:xfrm>
          <a:custGeom>
            <a:avLst/>
            <a:gdLst/>
            <a:ahLst/>
            <a:cxnLst/>
            <a:rect r="r" b="b" t="t" l="l"/>
            <a:pathLst>
              <a:path h="960315" w="960315">
                <a:moveTo>
                  <a:pt x="0" y="0"/>
                </a:moveTo>
                <a:lnTo>
                  <a:pt x="960315" y="0"/>
                </a:lnTo>
                <a:lnTo>
                  <a:pt x="960315" y="960316"/>
                </a:lnTo>
                <a:lnTo>
                  <a:pt x="0" y="9603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608750" y="7400779"/>
            <a:ext cx="12618441" cy="2034724"/>
          </a:xfrm>
          <a:custGeom>
            <a:avLst/>
            <a:gdLst/>
            <a:ahLst/>
            <a:cxnLst/>
            <a:rect r="r" b="b" t="t" l="l"/>
            <a:pathLst>
              <a:path h="2034724" w="12618441">
                <a:moveTo>
                  <a:pt x="0" y="0"/>
                </a:moveTo>
                <a:lnTo>
                  <a:pt x="12618441" y="0"/>
                </a:lnTo>
                <a:lnTo>
                  <a:pt x="12618441" y="2034724"/>
                </a:lnTo>
                <a:lnTo>
                  <a:pt x="0" y="2034724"/>
                </a:lnTo>
                <a:lnTo>
                  <a:pt x="0" y="0"/>
                </a:lnTo>
                <a:close/>
              </a:path>
            </a:pathLst>
          </a:custGeom>
          <a:blipFill>
            <a:blip r:embed="rId6"/>
            <a:stretch>
              <a:fillRect l="0" t="0" r="0" b="0"/>
            </a:stretch>
          </a:blipFill>
        </p:spPr>
      </p:sp>
      <p:sp>
        <p:nvSpPr>
          <p:cNvPr name="TextBox 5" id="5"/>
          <p:cNvSpPr txBox="true"/>
          <p:nvPr/>
        </p:nvSpPr>
        <p:spPr>
          <a:xfrm rot="0">
            <a:off x="598157" y="990557"/>
            <a:ext cx="15270285" cy="607949"/>
          </a:xfrm>
          <a:prstGeom prst="rect">
            <a:avLst/>
          </a:prstGeom>
        </p:spPr>
        <p:txBody>
          <a:bodyPr anchor="t" rtlCol="false" tIns="0" lIns="0" bIns="0" rIns="0">
            <a:spAutoFit/>
          </a:bodyPr>
          <a:lstStyle/>
          <a:p>
            <a:pPr algn="l">
              <a:lnSpc>
                <a:spcPts val="4318"/>
              </a:lnSpc>
            </a:pPr>
            <a:r>
              <a:rPr lang="en-US" sz="3400" b="true">
                <a:solidFill>
                  <a:srgbClr val="0E2F5F"/>
                </a:solidFill>
                <a:latin typeface="Akzidenz-Grotesk Heavy"/>
                <a:ea typeface="Akzidenz-Grotesk Heavy"/>
                <a:cs typeface="Akzidenz-Grotesk Heavy"/>
                <a:sym typeface="Akzidenz-Grotesk Heavy"/>
              </a:rPr>
              <a:t>RNN avec l'architecture GRU</a:t>
            </a:r>
          </a:p>
        </p:txBody>
      </p:sp>
      <p:sp>
        <p:nvSpPr>
          <p:cNvPr name="TextBox 6" id="6"/>
          <p:cNvSpPr txBox="true"/>
          <p:nvPr/>
        </p:nvSpPr>
        <p:spPr>
          <a:xfrm rot="0">
            <a:off x="323916" y="2112855"/>
            <a:ext cx="5505236" cy="431798"/>
          </a:xfrm>
          <a:prstGeom prst="rect">
            <a:avLst/>
          </a:prstGeom>
        </p:spPr>
        <p:txBody>
          <a:bodyPr anchor="t" rtlCol="false" tIns="0" lIns="0" bIns="0" rIns="0">
            <a:spAutoFit/>
          </a:bodyPr>
          <a:lstStyle/>
          <a:p>
            <a:pPr algn="just" marL="539764" indent="-269882" lvl="1">
              <a:lnSpc>
                <a:spcPts val="3500"/>
              </a:lnSpc>
              <a:buFont typeface="Arial"/>
              <a:buChar char="•"/>
            </a:pPr>
            <a:r>
              <a:rPr lang="en-US" b="true" sz="2500">
                <a:solidFill>
                  <a:srgbClr val="000000"/>
                </a:solidFill>
                <a:latin typeface="Aileron Bold"/>
                <a:ea typeface="Aileron Bold"/>
                <a:cs typeface="Aileron Bold"/>
                <a:sym typeface="Aileron Bold"/>
              </a:rPr>
              <a:t>Optimisation et fonction de coût</a:t>
            </a:r>
          </a:p>
        </p:txBody>
      </p:sp>
      <p:sp>
        <p:nvSpPr>
          <p:cNvPr name="TextBox 7" id="7"/>
          <p:cNvSpPr txBox="true"/>
          <p:nvPr/>
        </p:nvSpPr>
        <p:spPr>
          <a:xfrm rot="0">
            <a:off x="1028700" y="3125679"/>
            <a:ext cx="14839742" cy="1189353"/>
          </a:xfrm>
          <a:prstGeom prst="rect">
            <a:avLst/>
          </a:prstGeom>
        </p:spPr>
        <p:txBody>
          <a:bodyPr anchor="t" rtlCol="false" tIns="0" lIns="0" bIns="0" rIns="0">
            <a:spAutoFit/>
          </a:bodyPr>
          <a:lstStyle/>
          <a:p>
            <a:pPr algn="just">
              <a:lnSpc>
                <a:spcPts val="3220"/>
              </a:lnSpc>
            </a:pPr>
            <a:r>
              <a:rPr lang="en-US" sz="2300">
                <a:solidFill>
                  <a:srgbClr val="000000"/>
                </a:solidFill>
                <a:latin typeface="Aileron"/>
                <a:ea typeface="Aileron"/>
                <a:cs typeface="Aileron"/>
                <a:sym typeface="Aileron"/>
              </a:rPr>
              <a:t>Un algorithme d’optimisation comme </a:t>
            </a:r>
            <a:r>
              <a:rPr lang="en-US" sz="2300" b="true">
                <a:solidFill>
                  <a:srgbClr val="000000"/>
                </a:solidFill>
                <a:latin typeface="Aileron Bold"/>
                <a:ea typeface="Aileron Bold"/>
                <a:cs typeface="Aileron Bold"/>
                <a:sym typeface="Aileron Bold"/>
              </a:rPr>
              <a:t>Adam</a:t>
            </a:r>
            <a:r>
              <a:rPr lang="en-US" sz="2300">
                <a:solidFill>
                  <a:srgbClr val="000000"/>
                </a:solidFill>
                <a:latin typeface="Aileron"/>
                <a:ea typeface="Aileron"/>
                <a:cs typeface="Aileron"/>
                <a:sym typeface="Aileron"/>
              </a:rPr>
              <a:t> est utilisé, avec un taux </a:t>
            </a:r>
            <a:r>
              <a:rPr lang="en-US" sz="2300">
                <a:solidFill>
                  <a:srgbClr val="000000"/>
                </a:solidFill>
                <a:latin typeface="Aileron"/>
                <a:ea typeface="Aileron"/>
                <a:cs typeface="Aileron"/>
                <a:sym typeface="Aileron"/>
              </a:rPr>
              <a:t>d’apprentissage ajusté pour améliorer la convergence. </a:t>
            </a:r>
          </a:p>
          <a:p>
            <a:pPr algn="just">
              <a:lnSpc>
                <a:spcPts val="3220"/>
              </a:lnSpc>
            </a:pPr>
            <a:r>
              <a:rPr lang="en-US" sz="2300">
                <a:solidFill>
                  <a:srgbClr val="000000"/>
                </a:solidFill>
                <a:latin typeface="Aileron"/>
                <a:ea typeface="Aileron"/>
                <a:cs typeface="Aileron"/>
                <a:sym typeface="Aileron"/>
              </a:rPr>
              <a:t>La fonction de coût utilisée est </a:t>
            </a:r>
            <a:r>
              <a:rPr lang="en-US" sz="2300" b="true">
                <a:solidFill>
                  <a:srgbClr val="000000"/>
                </a:solidFill>
                <a:latin typeface="Aileron Bold"/>
                <a:ea typeface="Aileron Bold"/>
                <a:cs typeface="Aileron Bold"/>
                <a:sym typeface="Aileron Bold"/>
              </a:rPr>
              <a:t>categorical  cross entropy</a:t>
            </a:r>
          </a:p>
        </p:txBody>
      </p:sp>
      <p:sp>
        <p:nvSpPr>
          <p:cNvPr name="TextBox 8" id="8"/>
          <p:cNvSpPr txBox="true"/>
          <p:nvPr/>
        </p:nvSpPr>
        <p:spPr>
          <a:xfrm rot="0">
            <a:off x="323916" y="5086350"/>
            <a:ext cx="5505236" cy="431798"/>
          </a:xfrm>
          <a:prstGeom prst="rect">
            <a:avLst/>
          </a:prstGeom>
        </p:spPr>
        <p:txBody>
          <a:bodyPr anchor="t" rtlCol="false" tIns="0" lIns="0" bIns="0" rIns="0">
            <a:spAutoFit/>
          </a:bodyPr>
          <a:lstStyle/>
          <a:p>
            <a:pPr algn="just" marL="539764" indent="-269882" lvl="1">
              <a:lnSpc>
                <a:spcPts val="3500"/>
              </a:lnSpc>
              <a:buFont typeface="Arial"/>
              <a:buChar char="•"/>
            </a:pPr>
            <a:r>
              <a:rPr lang="en-US" b="true" sz="2500">
                <a:solidFill>
                  <a:srgbClr val="000000"/>
                </a:solidFill>
                <a:latin typeface="Aileron Bold"/>
                <a:ea typeface="Aileron Bold"/>
                <a:cs typeface="Aileron Bold"/>
                <a:sym typeface="Aileron Bold"/>
              </a:rPr>
              <a:t>Entraînement et évaluation </a:t>
            </a:r>
          </a:p>
        </p:txBody>
      </p:sp>
      <p:sp>
        <p:nvSpPr>
          <p:cNvPr name="TextBox 9" id="9"/>
          <p:cNvSpPr txBox="true"/>
          <p:nvPr/>
        </p:nvSpPr>
        <p:spPr>
          <a:xfrm rot="0">
            <a:off x="1028700" y="6039976"/>
            <a:ext cx="14839742" cy="789303"/>
          </a:xfrm>
          <a:prstGeom prst="rect">
            <a:avLst/>
          </a:prstGeom>
        </p:spPr>
        <p:txBody>
          <a:bodyPr anchor="t" rtlCol="false" tIns="0" lIns="0" bIns="0" rIns="0">
            <a:spAutoFit/>
          </a:bodyPr>
          <a:lstStyle/>
          <a:p>
            <a:pPr algn="just">
              <a:lnSpc>
                <a:spcPts val="3220"/>
              </a:lnSpc>
            </a:pPr>
            <a:r>
              <a:rPr lang="en-US" sz="2300">
                <a:solidFill>
                  <a:srgbClr val="000000"/>
                </a:solidFill>
                <a:latin typeface="Aileron"/>
                <a:ea typeface="Aileron"/>
                <a:cs typeface="Aileron"/>
                <a:sym typeface="Aileron"/>
              </a:rPr>
              <a:t>Les résultats montrent une amélioration progressive du modèle, une stabilisation après plusieurs époques, et un léger surapprentissage. Malgré cela, le F1-score reste globalement satisfaisant.</a:t>
            </a:r>
          </a:p>
        </p:txBody>
      </p:sp>
      <p:sp>
        <p:nvSpPr>
          <p:cNvPr name="Freeform 10" id="10"/>
          <p:cNvSpPr/>
          <p:nvPr/>
        </p:nvSpPr>
        <p:spPr>
          <a:xfrm flipH="false" flipV="false" rot="0">
            <a:off x="16623252" y="7972907"/>
            <a:ext cx="1272096" cy="890468"/>
          </a:xfrm>
          <a:custGeom>
            <a:avLst/>
            <a:gdLst/>
            <a:ahLst/>
            <a:cxnLst/>
            <a:rect r="r" b="b" t="t" l="l"/>
            <a:pathLst>
              <a:path h="890468" w="1272096">
                <a:moveTo>
                  <a:pt x="0" y="0"/>
                </a:moveTo>
                <a:lnTo>
                  <a:pt x="1272096" y="0"/>
                </a:lnTo>
                <a:lnTo>
                  <a:pt x="1272096" y="890468"/>
                </a:lnTo>
                <a:lnTo>
                  <a:pt x="0" y="8904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55657" y="5581838"/>
            <a:ext cx="5650143" cy="3676462"/>
            <a:chOff x="0" y="0"/>
            <a:chExt cx="1488104" cy="968286"/>
          </a:xfrm>
        </p:grpSpPr>
        <p:sp>
          <p:nvSpPr>
            <p:cNvPr name="Freeform 3" id="3"/>
            <p:cNvSpPr/>
            <p:nvPr/>
          </p:nvSpPr>
          <p:spPr>
            <a:xfrm flipH="false" flipV="false" rot="0">
              <a:off x="0" y="0"/>
              <a:ext cx="1488104" cy="968286"/>
            </a:xfrm>
            <a:custGeom>
              <a:avLst/>
              <a:gdLst/>
              <a:ahLst/>
              <a:cxnLst/>
              <a:rect r="r" b="b" t="t" l="l"/>
              <a:pathLst>
                <a:path h="968286" w="1488104">
                  <a:moveTo>
                    <a:pt x="0" y="0"/>
                  </a:moveTo>
                  <a:lnTo>
                    <a:pt x="1488104" y="0"/>
                  </a:lnTo>
                  <a:lnTo>
                    <a:pt x="1488104" y="968286"/>
                  </a:lnTo>
                  <a:lnTo>
                    <a:pt x="0" y="968286"/>
                  </a:lnTo>
                  <a:close/>
                </a:path>
              </a:pathLst>
            </a:custGeom>
            <a:solidFill>
              <a:srgbClr val="E1EDFC"/>
            </a:solidFill>
          </p:spPr>
        </p:sp>
        <p:sp>
          <p:nvSpPr>
            <p:cNvPr name="TextBox 4" id="4"/>
            <p:cNvSpPr txBox="true"/>
            <p:nvPr/>
          </p:nvSpPr>
          <p:spPr>
            <a:xfrm>
              <a:off x="0" y="-47625"/>
              <a:ext cx="1488104" cy="1015911"/>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2932641" y="5581838"/>
            <a:ext cx="3676462" cy="367646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32142" t="0" r="-32142" b="0"/>
              </a:stretch>
            </a:blipFill>
          </p:spPr>
        </p:sp>
      </p:grpSp>
      <p:sp>
        <p:nvSpPr>
          <p:cNvPr name="Freeform 7" id="7"/>
          <p:cNvSpPr/>
          <p:nvPr/>
        </p:nvSpPr>
        <p:spPr>
          <a:xfrm flipH="false" flipV="false" rot="0">
            <a:off x="16044046" y="-117983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7252027"/>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850167" y="28701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7285378" y="3454672"/>
            <a:ext cx="10296159" cy="5361980"/>
          </a:xfrm>
          <a:custGeom>
            <a:avLst/>
            <a:gdLst/>
            <a:ahLst/>
            <a:cxnLst/>
            <a:rect r="r" b="b" t="t" l="l"/>
            <a:pathLst>
              <a:path h="5361980" w="10296159">
                <a:moveTo>
                  <a:pt x="0" y="0"/>
                </a:moveTo>
                <a:lnTo>
                  <a:pt x="10296159" y="0"/>
                </a:lnTo>
                <a:lnTo>
                  <a:pt x="10296159" y="5361980"/>
                </a:lnTo>
                <a:lnTo>
                  <a:pt x="0" y="5361980"/>
                </a:lnTo>
                <a:lnTo>
                  <a:pt x="0" y="0"/>
                </a:lnTo>
                <a:close/>
              </a:path>
            </a:pathLst>
          </a:custGeom>
          <a:blipFill>
            <a:blip r:embed="rId7"/>
            <a:stretch>
              <a:fillRect l="-918" t="0" r="-918" b="0"/>
            </a:stretch>
          </a:blipFill>
        </p:spPr>
      </p:sp>
      <p:sp>
        <p:nvSpPr>
          <p:cNvPr name="TextBox 11" id="11"/>
          <p:cNvSpPr txBox="true"/>
          <p:nvPr/>
        </p:nvSpPr>
        <p:spPr>
          <a:xfrm rot="0">
            <a:off x="1028700" y="895350"/>
            <a:ext cx="6654579" cy="1327848"/>
          </a:xfrm>
          <a:prstGeom prst="rect">
            <a:avLst/>
          </a:prstGeom>
        </p:spPr>
        <p:txBody>
          <a:bodyPr anchor="t" rtlCol="false" tIns="0" lIns="0" bIns="0" rIns="0">
            <a:spAutoFit/>
          </a:bodyPr>
          <a:lstStyle/>
          <a:p>
            <a:pPr algn="l">
              <a:lnSpc>
                <a:spcPts val="6350"/>
              </a:lnSpc>
            </a:pPr>
            <a:r>
              <a:rPr lang="en-US" sz="5000" b="true">
                <a:solidFill>
                  <a:srgbClr val="0E2F5F"/>
                </a:solidFill>
                <a:latin typeface="Akzidenz-Grotesk Heavy"/>
                <a:ea typeface="Akzidenz-Grotesk Heavy"/>
                <a:cs typeface="Akzidenz-Grotesk Heavy"/>
                <a:sym typeface="Akzidenz-Grotesk Heavy"/>
              </a:rPr>
              <a:t>LSTM</a:t>
            </a:r>
          </a:p>
          <a:p>
            <a:pPr algn="l" marL="0" indent="0" lvl="0">
              <a:lnSpc>
                <a:spcPts val="3429"/>
              </a:lnSpc>
              <a:spcBef>
                <a:spcPct val="0"/>
              </a:spcBef>
            </a:pPr>
            <a:r>
              <a:rPr lang="en-US" b="true" sz="2700">
                <a:solidFill>
                  <a:srgbClr val="0E2F5F"/>
                </a:solidFill>
                <a:latin typeface="Akzidenz-Grotesk Heavy"/>
                <a:ea typeface="Akzidenz-Grotesk Heavy"/>
                <a:cs typeface="Akzidenz-Grotesk Heavy"/>
                <a:sym typeface="Akzidenz-Grotesk Heavy"/>
              </a:rPr>
              <a:t>Long Short-Term Memory</a:t>
            </a:r>
          </a:p>
        </p:txBody>
      </p:sp>
      <p:sp>
        <p:nvSpPr>
          <p:cNvPr name="TextBox 12" id="12"/>
          <p:cNvSpPr txBox="true"/>
          <p:nvPr/>
        </p:nvSpPr>
        <p:spPr>
          <a:xfrm rot="0">
            <a:off x="1028700" y="3029604"/>
            <a:ext cx="5580403" cy="1544318"/>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021828"/>
                </a:solidFill>
                <a:latin typeface="Aileron Bold"/>
                <a:ea typeface="Aileron Bold"/>
                <a:cs typeface="Aileron Bold"/>
                <a:sym typeface="Aileron Bold"/>
              </a:rPr>
              <a:t>un type de réseau de neurones récurrents (RNN) conçu pour atténuer le problème du Vanishing Gradient , souvent rencontré avec les RNN traditionnels. </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13571" y="2295899"/>
            <a:ext cx="4917769" cy="665701"/>
            <a:chOff x="0" y="0"/>
            <a:chExt cx="1295215" cy="175329"/>
          </a:xfrm>
        </p:grpSpPr>
        <p:sp>
          <p:nvSpPr>
            <p:cNvPr name="Freeform 3" id="3"/>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4" id="4"/>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028700" y="2295899"/>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442066" y="-18459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817587" y="28701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740853" y="3190102"/>
            <a:ext cx="10645601" cy="6832252"/>
          </a:xfrm>
          <a:custGeom>
            <a:avLst/>
            <a:gdLst/>
            <a:ahLst/>
            <a:cxnLst/>
            <a:rect r="r" b="b" t="t" l="l"/>
            <a:pathLst>
              <a:path h="6832252" w="10645601">
                <a:moveTo>
                  <a:pt x="0" y="0"/>
                </a:moveTo>
                <a:lnTo>
                  <a:pt x="10645601" y="0"/>
                </a:lnTo>
                <a:lnTo>
                  <a:pt x="10645601" y="6832252"/>
                </a:lnTo>
                <a:lnTo>
                  <a:pt x="0" y="6832252"/>
                </a:lnTo>
                <a:lnTo>
                  <a:pt x="0" y="0"/>
                </a:lnTo>
                <a:close/>
              </a:path>
            </a:pathLst>
          </a:custGeom>
          <a:blipFill>
            <a:blip r:embed="rId8"/>
            <a:stretch>
              <a:fillRect l="0" t="0" r="0" b="0"/>
            </a:stretch>
          </a:blipFill>
        </p:spPr>
      </p:sp>
      <p:sp>
        <p:nvSpPr>
          <p:cNvPr name="Freeform 9" id="9"/>
          <p:cNvSpPr/>
          <p:nvPr/>
        </p:nvSpPr>
        <p:spPr>
          <a:xfrm flipH="false" flipV="false" rot="0">
            <a:off x="3011049" y="6025829"/>
            <a:ext cx="1344941" cy="406845"/>
          </a:xfrm>
          <a:custGeom>
            <a:avLst/>
            <a:gdLst/>
            <a:ahLst/>
            <a:cxnLst/>
            <a:rect r="r" b="b" t="t" l="l"/>
            <a:pathLst>
              <a:path h="406845" w="1344941">
                <a:moveTo>
                  <a:pt x="0" y="0"/>
                </a:moveTo>
                <a:lnTo>
                  <a:pt x="1344941" y="0"/>
                </a:lnTo>
                <a:lnTo>
                  <a:pt x="1344941" y="406844"/>
                </a:lnTo>
                <a:lnTo>
                  <a:pt x="0" y="4068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1028700" y="532749"/>
            <a:ext cx="6654579" cy="1327848"/>
          </a:xfrm>
          <a:prstGeom prst="rect">
            <a:avLst/>
          </a:prstGeom>
        </p:spPr>
        <p:txBody>
          <a:bodyPr anchor="t" rtlCol="false" tIns="0" lIns="0" bIns="0" rIns="0">
            <a:spAutoFit/>
          </a:bodyPr>
          <a:lstStyle/>
          <a:p>
            <a:pPr algn="l">
              <a:lnSpc>
                <a:spcPts val="6350"/>
              </a:lnSpc>
            </a:pPr>
            <a:r>
              <a:rPr lang="en-US" sz="5000" b="true">
                <a:solidFill>
                  <a:srgbClr val="0E2F5F"/>
                </a:solidFill>
                <a:latin typeface="Akzidenz-Grotesk Heavy"/>
                <a:ea typeface="Akzidenz-Grotesk Heavy"/>
                <a:cs typeface="Akzidenz-Grotesk Heavy"/>
                <a:sym typeface="Akzidenz-Grotesk Heavy"/>
              </a:rPr>
              <a:t>LSTM</a:t>
            </a:r>
          </a:p>
          <a:p>
            <a:pPr algn="l" marL="0" indent="0" lvl="0">
              <a:lnSpc>
                <a:spcPts val="3429"/>
              </a:lnSpc>
              <a:spcBef>
                <a:spcPct val="0"/>
              </a:spcBef>
            </a:pPr>
            <a:r>
              <a:rPr lang="en-US" b="true" sz="2700">
                <a:solidFill>
                  <a:srgbClr val="0E2F5F"/>
                </a:solidFill>
                <a:latin typeface="Akzidenz-Grotesk Heavy"/>
                <a:ea typeface="Akzidenz-Grotesk Heavy"/>
                <a:cs typeface="Akzidenz-Grotesk Heavy"/>
                <a:sym typeface="Akzidenz-Grotesk Heavy"/>
              </a:rPr>
              <a:t>Long Short-Term Memory</a:t>
            </a:r>
          </a:p>
        </p:txBody>
      </p:sp>
      <p:sp>
        <p:nvSpPr>
          <p:cNvPr name="TextBox 11" id="11"/>
          <p:cNvSpPr txBox="true"/>
          <p:nvPr/>
        </p:nvSpPr>
        <p:spPr>
          <a:xfrm rot="0">
            <a:off x="15058924" y="4683443"/>
            <a:ext cx="4919042" cy="3492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Embedding</a:t>
            </a:r>
          </a:p>
        </p:txBody>
      </p:sp>
      <p:sp>
        <p:nvSpPr>
          <p:cNvPr name="TextBox 12" id="12"/>
          <p:cNvSpPr txBox="true"/>
          <p:nvPr/>
        </p:nvSpPr>
        <p:spPr>
          <a:xfrm rot="0">
            <a:off x="3126049" y="2351255"/>
            <a:ext cx="2459882" cy="497839"/>
          </a:xfrm>
          <a:prstGeom prst="rect">
            <a:avLst/>
          </a:prstGeom>
        </p:spPr>
        <p:txBody>
          <a:bodyPr anchor="t" rtlCol="false" tIns="0" lIns="0" bIns="0" rIns="0">
            <a:spAutoFit/>
          </a:bodyPr>
          <a:lstStyle/>
          <a:p>
            <a:pPr algn="ctr">
              <a:lnSpc>
                <a:spcPts val="4060"/>
              </a:lnSpc>
            </a:pPr>
            <a:r>
              <a:rPr lang="en-US" sz="2900" b="true">
                <a:solidFill>
                  <a:srgbClr val="FFFFFF"/>
                </a:solidFill>
                <a:latin typeface="Aileron Bold"/>
                <a:ea typeface="Aileron Bold"/>
                <a:cs typeface="Aileron Bold"/>
                <a:sym typeface="Aileron Bold"/>
              </a:rPr>
              <a:t>Architecture</a:t>
            </a:r>
          </a:p>
        </p:txBody>
      </p:sp>
      <p:sp>
        <p:nvSpPr>
          <p:cNvPr name="Freeform 13" id="13"/>
          <p:cNvSpPr/>
          <p:nvPr/>
        </p:nvSpPr>
        <p:spPr>
          <a:xfrm flipH="false" flipV="false" rot="-10800000">
            <a:off x="14386454" y="6776632"/>
            <a:ext cx="1344941" cy="406845"/>
          </a:xfrm>
          <a:custGeom>
            <a:avLst/>
            <a:gdLst/>
            <a:ahLst/>
            <a:cxnLst/>
            <a:rect r="r" b="b" t="t" l="l"/>
            <a:pathLst>
              <a:path h="406845" w="1344941">
                <a:moveTo>
                  <a:pt x="0" y="0"/>
                </a:moveTo>
                <a:lnTo>
                  <a:pt x="1344941" y="0"/>
                </a:lnTo>
                <a:lnTo>
                  <a:pt x="1344941" y="406845"/>
                </a:lnTo>
                <a:lnTo>
                  <a:pt x="0" y="4068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3011049" y="7375035"/>
            <a:ext cx="1344941" cy="406845"/>
          </a:xfrm>
          <a:custGeom>
            <a:avLst/>
            <a:gdLst/>
            <a:ahLst/>
            <a:cxnLst/>
            <a:rect r="r" b="b" t="t" l="l"/>
            <a:pathLst>
              <a:path h="406845" w="1344941">
                <a:moveTo>
                  <a:pt x="0" y="0"/>
                </a:moveTo>
                <a:lnTo>
                  <a:pt x="1344941" y="0"/>
                </a:lnTo>
                <a:lnTo>
                  <a:pt x="1344941" y="406845"/>
                </a:lnTo>
                <a:lnTo>
                  <a:pt x="0" y="4068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3027515" y="7781880"/>
            <a:ext cx="1344941" cy="406845"/>
          </a:xfrm>
          <a:custGeom>
            <a:avLst/>
            <a:gdLst/>
            <a:ahLst/>
            <a:cxnLst/>
            <a:rect r="r" b="b" t="t" l="l"/>
            <a:pathLst>
              <a:path h="406845" w="1344941">
                <a:moveTo>
                  <a:pt x="0" y="0"/>
                </a:moveTo>
                <a:lnTo>
                  <a:pt x="1344941" y="0"/>
                </a:lnTo>
                <a:lnTo>
                  <a:pt x="1344941" y="406844"/>
                </a:lnTo>
                <a:lnTo>
                  <a:pt x="0" y="40684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10324586">
            <a:off x="13445818" y="4972639"/>
            <a:ext cx="1344941" cy="406845"/>
          </a:xfrm>
          <a:custGeom>
            <a:avLst/>
            <a:gdLst/>
            <a:ahLst/>
            <a:cxnLst/>
            <a:rect r="r" b="b" t="t" l="l"/>
            <a:pathLst>
              <a:path h="406845" w="1344941">
                <a:moveTo>
                  <a:pt x="0" y="0"/>
                </a:moveTo>
                <a:lnTo>
                  <a:pt x="1344941" y="0"/>
                </a:lnTo>
                <a:lnTo>
                  <a:pt x="1344941" y="406845"/>
                </a:lnTo>
                <a:lnTo>
                  <a:pt x="0" y="4068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7" id="17"/>
          <p:cNvSpPr txBox="true"/>
          <p:nvPr/>
        </p:nvSpPr>
        <p:spPr>
          <a:xfrm rot="0">
            <a:off x="1912298" y="5978204"/>
            <a:ext cx="4919042" cy="3492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BiLSTM</a:t>
            </a:r>
          </a:p>
        </p:txBody>
      </p:sp>
      <p:sp>
        <p:nvSpPr>
          <p:cNvPr name="TextBox 18" id="18"/>
          <p:cNvSpPr txBox="true"/>
          <p:nvPr/>
        </p:nvSpPr>
        <p:spPr>
          <a:xfrm rot="0">
            <a:off x="15214892" y="6427384"/>
            <a:ext cx="4919042" cy="3492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Multi Head Attention </a:t>
            </a:r>
          </a:p>
        </p:txBody>
      </p:sp>
      <p:sp>
        <p:nvSpPr>
          <p:cNvPr name="TextBox 19" id="19"/>
          <p:cNvSpPr txBox="true"/>
          <p:nvPr/>
        </p:nvSpPr>
        <p:spPr>
          <a:xfrm rot="0">
            <a:off x="1694401" y="7327410"/>
            <a:ext cx="4919042" cy="3492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Dropout</a:t>
            </a:r>
          </a:p>
        </p:txBody>
      </p:sp>
      <p:sp>
        <p:nvSpPr>
          <p:cNvPr name="TextBox 20" id="20"/>
          <p:cNvSpPr txBox="true"/>
          <p:nvPr/>
        </p:nvSpPr>
        <p:spPr>
          <a:xfrm rot="0">
            <a:off x="1028700" y="7734255"/>
            <a:ext cx="4919042" cy="3492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Couche Dense</a:t>
            </a:r>
          </a:p>
        </p:txBody>
      </p:sp>
      <p:sp>
        <p:nvSpPr>
          <p:cNvPr name="TextBox 21" id="2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442066" y="-18459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17587" y="28701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957017" y="2672058"/>
            <a:ext cx="8015186" cy="810370"/>
            <a:chOff x="0" y="0"/>
            <a:chExt cx="2110996" cy="213431"/>
          </a:xfrm>
        </p:grpSpPr>
        <p:sp>
          <p:nvSpPr>
            <p:cNvPr name="Freeform 5" id="5"/>
            <p:cNvSpPr/>
            <p:nvPr/>
          </p:nvSpPr>
          <p:spPr>
            <a:xfrm flipH="false" flipV="false" rot="0">
              <a:off x="0" y="0"/>
              <a:ext cx="2110996" cy="213431"/>
            </a:xfrm>
            <a:custGeom>
              <a:avLst/>
              <a:gdLst/>
              <a:ahLst/>
              <a:cxnLst/>
              <a:rect r="r" b="b" t="t" l="l"/>
              <a:pathLst>
                <a:path h="213431" w="2110996">
                  <a:moveTo>
                    <a:pt x="49261" y="0"/>
                  </a:moveTo>
                  <a:lnTo>
                    <a:pt x="2061734" y="0"/>
                  </a:lnTo>
                  <a:cubicBezTo>
                    <a:pt x="2074799" y="0"/>
                    <a:pt x="2087329" y="5190"/>
                    <a:pt x="2096567" y="14428"/>
                  </a:cubicBezTo>
                  <a:cubicBezTo>
                    <a:pt x="2105806" y="23667"/>
                    <a:pt x="2110996" y="36196"/>
                    <a:pt x="2110996" y="49261"/>
                  </a:cubicBezTo>
                  <a:lnTo>
                    <a:pt x="2110996" y="164169"/>
                  </a:lnTo>
                  <a:cubicBezTo>
                    <a:pt x="2110996" y="177234"/>
                    <a:pt x="2105806" y="189764"/>
                    <a:pt x="2096567" y="199002"/>
                  </a:cubicBezTo>
                  <a:cubicBezTo>
                    <a:pt x="2087329" y="208241"/>
                    <a:pt x="2074799" y="213431"/>
                    <a:pt x="2061734" y="213431"/>
                  </a:cubicBezTo>
                  <a:lnTo>
                    <a:pt x="49261" y="213431"/>
                  </a:lnTo>
                  <a:cubicBezTo>
                    <a:pt x="36196" y="213431"/>
                    <a:pt x="23667" y="208241"/>
                    <a:pt x="14428" y="199002"/>
                  </a:cubicBezTo>
                  <a:cubicBezTo>
                    <a:pt x="5190" y="189764"/>
                    <a:pt x="0" y="177234"/>
                    <a:pt x="0" y="164169"/>
                  </a:cubicBezTo>
                  <a:lnTo>
                    <a:pt x="0" y="49261"/>
                  </a:lnTo>
                  <a:cubicBezTo>
                    <a:pt x="0" y="36196"/>
                    <a:pt x="5190" y="23667"/>
                    <a:pt x="14428" y="14428"/>
                  </a:cubicBezTo>
                  <a:cubicBezTo>
                    <a:pt x="23667" y="5190"/>
                    <a:pt x="36196" y="0"/>
                    <a:pt x="49261" y="0"/>
                  </a:cubicBezTo>
                  <a:close/>
                </a:path>
              </a:pathLst>
            </a:custGeom>
            <a:solidFill>
              <a:srgbClr val="3A577B"/>
            </a:solidFill>
          </p:spPr>
        </p:sp>
        <p:sp>
          <p:nvSpPr>
            <p:cNvPr name="TextBox 6" id="6"/>
            <p:cNvSpPr txBox="true"/>
            <p:nvPr/>
          </p:nvSpPr>
          <p:spPr>
            <a:xfrm>
              <a:off x="0" y="-47625"/>
              <a:ext cx="2110996" cy="261056"/>
            </a:xfrm>
            <a:prstGeom prst="rect">
              <a:avLst/>
            </a:prstGeom>
          </p:spPr>
          <p:txBody>
            <a:bodyPr anchor="ctr" rtlCol="false" tIns="50800" lIns="50800" bIns="50800" rIns="50800"/>
            <a:lstStyle/>
            <a:p>
              <a:pPr algn="ctr">
                <a:lnSpc>
                  <a:spcPts val="2800"/>
                </a:lnSpc>
              </a:pPr>
            </a:p>
          </p:txBody>
        </p:sp>
      </p:grpSp>
      <p:sp>
        <p:nvSpPr>
          <p:cNvPr name="Freeform 7" id="7"/>
          <p:cNvSpPr/>
          <p:nvPr/>
        </p:nvSpPr>
        <p:spPr>
          <a:xfrm flipH="false" flipV="false" rot="0">
            <a:off x="1028700" y="2672058"/>
            <a:ext cx="665701" cy="665701"/>
          </a:xfrm>
          <a:custGeom>
            <a:avLst/>
            <a:gdLst/>
            <a:ahLst/>
            <a:cxnLst/>
            <a:rect r="r" b="b" t="t" l="l"/>
            <a:pathLst>
              <a:path h="665701" w="665701">
                <a:moveTo>
                  <a:pt x="0" y="0"/>
                </a:moveTo>
                <a:lnTo>
                  <a:pt x="665701" y="0"/>
                </a:lnTo>
                <a:lnTo>
                  <a:pt x="665701" y="665700"/>
                </a:lnTo>
                <a:lnTo>
                  <a:pt x="0" y="6657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028700" y="895350"/>
            <a:ext cx="6654579" cy="1327848"/>
          </a:xfrm>
          <a:prstGeom prst="rect">
            <a:avLst/>
          </a:prstGeom>
        </p:spPr>
        <p:txBody>
          <a:bodyPr anchor="t" rtlCol="false" tIns="0" lIns="0" bIns="0" rIns="0">
            <a:spAutoFit/>
          </a:bodyPr>
          <a:lstStyle/>
          <a:p>
            <a:pPr algn="l">
              <a:lnSpc>
                <a:spcPts val="6350"/>
              </a:lnSpc>
            </a:pPr>
            <a:r>
              <a:rPr lang="en-US" sz="5000" b="true">
                <a:solidFill>
                  <a:srgbClr val="0E2F5F"/>
                </a:solidFill>
                <a:latin typeface="Akzidenz-Grotesk Heavy"/>
                <a:ea typeface="Akzidenz-Grotesk Heavy"/>
                <a:cs typeface="Akzidenz-Grotesk Heavy"/>
                <a:sym typeface="Akzidenz-Grotesk Heavy"/>
              </a:rPr>
              <a:t>LSTM</a:t>
            </a:r>
          </a:p>
          <a:p>
            <a:pPr algn="l" marL="0" indent="0" lvl="0">
              <a:lnSpc>
                <a:spcPts val="3429"/>
              </a:lnSpc>
              <a:spcBef>
                <a:spcPct val="0"/>
              </a:spcBef>
            </a:pPr>
            <a:r>
              <a:rPr lang="en-US" b="true" sz="2700">
                <a:solidFill>
                  <a:srgbClr val="0E2F5F"/>
                </a:solidFill>
                <a:latin typeface="Akzidenz-Grotesk Heavy"/>
                <a:ea typeface="Akzidenz-Grotesk Heavy"/>
                <a:cs typeface="Akzidenz-Grotesk Heavy"/>
                <a:sym typeface="Akzidenz-Grotesk Heavy"/>
              </a:rPr>
              <a:t>Long Short-Term Memory</a:t>
            </a:r>
          </a:p>
        </p:txBody>
      </p:sp>
      <p:sp>
        <p:nvSpPr>
          <p:cNvPr name="TextBox 9" id="9"/>
          <p:cNvSpPr txBox="true"/>
          <p:nvPr/>
        </p:nvSpPr>
        <p:spPr>
          <a:xfrm rot="0">
            <a:off x="1932261" y="2759577"/>
            <a:ext cx="8039942" cy="497839"/>
          </a:xfrm>
          <a:prstGeom prst="rect">
            <a:avLst/>
          </a:prstGeom>
        </p:spPr>
        <p:txBody>
          <a:bodyPr anchor="t" rtlCol="false" tIns="0" lIns="0" bIns="0" rIns="0">
            <a:spAutoFit/>
          </a:bodyPr>
          <a:lstStyle/>
          <a:p>
            <a:pPr algn="ctr">
              <a:lnSpc>
                <a:spcPts val="4060"/>
              </a:lnSpc>
            </a:pPr>
            <a:r>
              <a:rPr lang="en-US" sz="2900" b="true">
                <a:solidFill>
                  <a:srgbClr val="FFFFFF"/>
                </a:solidFill>
                <a:latin typeface="Aileron Bold"/>
                <a:ea typeface="Aileron Bold"/>
                <a:cs typeface="Aileron Bold"/>
                <a:sym typeface="Aileron Bold"/>
              </a:rPr>
              <a:t>Optimisation et Stratégie d'Apprentissage</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grpSp>
        <p:nvGrpSpPr>
          <p:cNvPr name="Group 11" id="11"/>
          <p:cNvGrpSpPr/>
          <p:nvPr/>
        </p:nvGrpSpPr>
        <p:grpSpPr>
          <a:xfrm rot="0">
            <a:off x="2686305" y="4950628"/>
            <a:ext cx="4188482" cy="4307672"/>
            <a:chOff x="0" y="0"/>
            <a:chExt cx="2214672" cy="2277694"/>
          </a:xfrm>
        </p:grpSpPr>
        <p:sp>
          <p:nvSpPr>
            <p:cNvPr name="Freeform 12" id="12"/>
            <p:cNvSpPr/>
            <p:nvPr/>
          </p:nvSpPr>
          <p:spPr>
            <a:xfrm flipH="false" flipV="false" rot="0">
              <a:off x="0" y="0"/>
              <a:ext cx="2214672" cy="2277694"/>
            </a:xfrm>
            <a:custGeom>
              <a:avLst/>
              <a:gdLst/>
              <a:ahLst/>
              <a:cxnLst/>
              <a:rect r="r" b="b" t="t" l="l"/>
              <a:pathLst>
                <a:path h="2277694" w="2214672">
                  <a:moveTo>
                    <a:pt x="92419" y="0"/>
                  </a:moveTo>
                  <a:lnTo>
                    <a:pt x="2122252" y="0"/>
                  </a:lnTo>
                  <a:cubicBezTo>
                    <a:pt x="2173294" y="0"/>
                    <a:pt x="2214672" y="41377"/>
                    <a:pt x="2214672" y="92419"/>
                  </a:cubicBezTo>
                  <a:lnTo>
                    <a:pt x="2214672" y="2185275"/>
                  </a:lnTo>
                  <a:cubicBezTo>
                    <a:pt x="2214672" y="2236316"/>
                    <a:pt x="2173294" y="2277694"/>
                    <a:pt x="2122252" y="2277694"/>
                  </a:cubicBezTo>
                  <a:lnTo>
                    <a:pt x="92419" y="2277694"/>
                  </a:lnTo>
                  <a:cubicBezTo>
                    <a:pt x="41377" y="2277694"/>
                    <a:pt x="0" y="2236316"/>
                    <a:pt x="0" y="2185275"/>
                  </a:cubicBezTo>
                  <a:lnTo>
                    <a:pt x="0" y="92419"/>
                  </a:lnTo>
                  <a:cubicBezTo>
                    <a:pt x="0" y="41377"/>
                    <a:pt x="41377" y="0"/>
                    <a:pt x="92419" y="0"/>
                  </a:cubicBezTo>
                  <a:close/>
                </a:path>
              </a:pathLst>
            </a:custGeom>
            <a:solidFill>
              <a:srgbClr val="FFFFFF"/>
            </a:solidFill>
            <a:ln w="38100" cap="rnd">
              <a:solidFill>
                <a:srgbClr val="2C92D5"/>
              </a:solidFill>
              <a:prstDash val="solid"/>
              <a:round/>
            </a:ln>
          </p:spPr>
        </p:sp>
        <p:sp>
          <p:nvSpPr>
            <p:cNvPr name="TextBox 13" id="13"/>
            <p:cNvSpPr txBox="true"/>
            <p:nvPr/>
          </p:nvSpPr>
          <p:spPr>
            <a:xfrm>
              <a:off x="0" y="-38100"/>
              <a:ext cx="2214672" cy="2315794"/>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7048090" y="4950628"/>
            <a:ext cx="4190151" cy="4307672"/>
            <a:chOff x="0" y="0"/>
            <a:chExt cx="2215554" cy="2277694"/>
          </a:xfrm>
        </p:grpSpPr>
        <p:sp>
          <p:nvSpPr>
            <p:cNvPr name="Freeform 15" id="15"/>
            <p:cNvSpPr/>
            <p:nvPr/>
          </p:nvSpPr>
          <p:spPr>
            <a:xfrm flipH="false" flipV="false" rot="0">
              <a:off x="0" y="0"/>
              <a:ext cx="2215554" cy="2277694"/>
            </a:xfrm>
            <a:custGeom>
              <a:avLst/>
              <a:gdLst/>
              <a:ahLst/>
              <a:cxnLst/>
              <a:rect r="r" b="b" t="t" l="l"/>
              <a:pathLst>
                <a:path h="2277694" w="2215554">
                  <a:moveTo>
                    <a:pt x="92382" y="0"/>
                  </a:moveTo>
                  <a:lnTo>
                    <a:pt x="2123172" y="0"/>
                  </a:lnTo>
                  <a:cubicBezTo>
                    <a:pt x="2174193" y="0"/>
                    <a:pt x="2215554" y="41361"/>
                    <a:pt x="2215554" y="92382"/>
                  </a:cubicBezTo>
                  <a:lnTo>
                    <a:pt x="2215554" y="2185312"/>
                  </a:lnTo>
                  <a:cubicBezTo>
                    <a:pt x="2215554" y="2236333"/>
                    <a:pt x="2174193" y="2277694"/>
                    <a:pt x="2123172" y="2277694"/>
                  </a:cubicBezTo>
                  <a:lnTo>
                    <a:pt x="92382" y="2277694"/>
                  </a:lnTo>
                  <a:cubicBezTo>
                    <a:pt x="67881" y="2277694"/>
                    <a:pt x="44383" y="2267961"/>
                    <a:pt x="27058" y="2250636"/>
                  </a:cubicBezTo>
                  <a:cubicBezTo>
                    <a:pt x="9733" y="2233311"/>
                    <a:pt x="0" y="2209813"/>
                    <a:pt x="0" y="2185312"/>
                  </a:cubicBezTo>
                  <a:lnTo>
                    <a:pt x="0" y="92382"/>
                  </a:lnTo>
                  <a:cubicBezTo>
                    <a:pt x="0" y="41361"/>
                    <a:pt x="41361" y="0"/>
                    <a:pt x="92382" y="0"/>
                  </a:cubicBezTo>
                  <a:close/>
                </a:path>
              </a:pathLst>
            </a:custGeom>
            <a:solidFill>
              <a:srgbClr val="FFFFFF"/>
            </a:solidFill>
            <a:ln w="38100" cap="rnd">
              <a:solidFill>
                <a:srgbClr val="2C92D5"/>
              </a:solidFill>
              <a:prstDash val="solid"/>
              <a:round/>
            </a:ln>
          </p:spPr>
        </p:sp>
        <p:sp>
          <p:nvSpPr>
            <p:cNvPr name="TextBox 16" id="16"/>
            <p:cNvSpPr txBox="true"/>
            <p:nvPr/>
          </p:nvSpPr>
          <p:spPr>
            <a:xfrm>
              <a:off x="0" y="-38100"/>
              <a:ext cx="2215554" cy="2315794"/>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411544" y="4950628"/>
            <a:ext cx="4190151" cy="4307672"/>
            <a:chOff x="0" y="0"/>
            <a:chExt cx="2215554" cy="2277694"/>
          </a:xfrm>
        </p:grpSpPr>
        <p:sp>
          <p:nvSpPr>
            <p:cNvPr name="Freeform 18" id="18"/>
            <p:cNvSpPr/>
            <p:nvPr/>
          </p:nvSpPr>
          <p:spPr>
            <a:xfrm flipH="false" flipV="false" rot="0">
              <a:off x="0" y="0"/>
              <a:ext cx="2215554" cy="2277694"/>
            </a:xfrm>
            <a:custGeom>
              <a:avLst/>
              <a:gdLst/>
              <a:ahLst/>
              <a:cxnLst/>
              <a:rect r="r" b="b" t="t" l="l"/>
              <a:pathLst>
                <a:path h="2277694" w="2215554">
                  <a:moveTo>
                    <a:pt x="92382" y="0"/>
                  </a:moveTo>
                  <a:lnTo>
                    <a:pt x="2123172" y="0"/>
                  </a:lnTo>
                  <a:cubicBezTo>
                    <a:pt x="2174193" y="0"/>
                    <a:pt x="2215554" y="41361"/>
                    <a:pt x="2215554" y="92382"/>
                  </a:cubicBezTo>
                  <a:lnTo>
                    <a:pt x="2215554" y="2185312"/>
                  </a:lnTo>
                  <a:cubicBezTo>
                    <a:pt x="2215554" y="2236333"/>
                    <a:pt x="2174193" y="2277694"/>
                    <a:pt x="2123172" y="2277694"/>
                  </a:cubicBezTo>
                  <a:lnTo>
                    <a:pt x="92382" y="2277694"/>
                  </a:lnTo>
                  <a:cubicBezTo>
                    <a:pt x="67881" y="2277694"/>
                    <a:pt x="44383" y="2267961"/>
                    <a:pt x="27058" y="2250636"/>
                  </a:cubicBezTo>
                  <a:cubicBezTo>
                    <a:pt x="9733" y="2233311"/>
                    <a:pt x="0" y="2209813"/>
                    <a:pt x="0" y="2185312"/>
                  </a:cubicBezTo>
                  <a:lnTo>
                    <a:pt x="0" y="92382"/>
                  </a:lnTo>
                  <a:cubicBezTo>
                    <a:pt x="0" y="41361"/>
                    <a:pt x="41361" y="0"/>
                    <a:pt x="92382" y="0"/>
                  </a:cubicBezTo>
                  <a:close/>
                </a:path>
              </a:pathLst>
            </a:custGeom>
            <a:solidFill>
              <a:srgbClr val="FFFFFF"/>
            </a:solidFill>
            <a:ln w="38100" cap="rnd">
              <a:solidFill>
                <a:srgbClr val="2C92D5"/>
              </a:solidFill>
              <a:prstDash val="solid"/>
              <a:round/>
            </a:ln>
          </p:spPr>
        </p:sp>
        <p:sp>
          <p:nvSpPr>
            <p:cNvPr name="TextBox 19" id="19"/>
            <p:cNvSpPr txBox="true"/>
            <p:nvPr/>
          </p:nvSpPr>
          <p:spPr>
            <a:xfrm>
              <a:off x="0" y="-38100"/>
              <a:ext cx="2215554" cy="2315794"/>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3272019" y="4204086"/>
            <a:ext cx="3017054" cy="1131135"/>
            <a:chOff x="0" y="0"/>
            <a:chExt cx="2289485" cy="858359"/>
          </a:xfrm>
        </p:grpSpPr>
        <p:sp>
          <p:nvSpPr>
            <p:cNvPr name="Freeform 21" id="21"/>
            <p:cNvSpPr/>
            <p:nvPr/>
          </p:nvSpPr>
          <p:spPr>
            <a:xfrm flipH="false" flipV="false" rot="0">
              <a:off x="0" y="0"/>
              <a:ext cx="2289485" cy="858359"/>
            </a:xfrm>
            <a:custGeom>
              <a:avLst/>
              <a:gdLst/>
              <a:ahLst/>
              <a:cxnLst/>
              <a:rect r="r" b="b" t="t" l="l"/>
              <a:pathLst>
                <a:path h="858359" w="2289485">
                  <a:moveTo>
                    <a:pt x="256605" y="0"/>
                  </a:moveTo>
                  <a:lnTo>
                    <a:pt x="2032880" y="0"/>
                  </a:lnTo>
                  <a:cubicBezTo>
                    <a:pt x="2174599" y="0"/>
                    <a:pt x="2289485" y="114886"/>
                    <a:pt x="2289485" y="256605"/>
                  </a:cubicBezTo>
                  <a:lnTo>
                    <a:pt x="2289485" y="601754"/>
                  </a:lnTo>
                  <a:cubicBezTo>
                    <a:pt x="2289485" y="669810"/>
                    <a:pt x="2262450" y="735078"/>
                    <a:pt x="2214327" y="783201"/>
                  </a:cubicBezTo>
                  <a:cubicBezTo>
                    <a:pt x="2166204" y="831324"/>
                    <a:pt x="2100936" y="858359"/>
                    <a:pt x="2032880" y="858359"/>
                  </a:cubicBezTo>
                  <a:lnTo>
                    <a:pt x="256605" y="858359"/>
                  </a:lnTo>
                  <a:cubicBezTo>
                    <a:pt x="188549" y="858359"/>
                    <a:pt x="123281" y="831324"/>
                    <a:pt x="75158" y="783201"/>
                  </a:cubicBezTo>
                  <a:cubicBezTo>
                    <a:pt x="27035" y="735078"/>
                    <a:pt x="0" y="669810"/>
                    <a:pt x="0" y="601754"/>
                  </a:cubicBezTo>
                  <a:lnTo>
                    <a:pt x="0" y="256605"/>
                  </a:lnTo>
                  <a:cubicBezTo>
                    <a:pt x="0" y="188549"/>
                    <a:pt x="27035" y="123281"/>
                    <a:pt x="75158" y="75158"/>
                  </a:cubicBezTo>
                  <a:cubicBezTo>
                    <a:pt x="123281" y="27035"/>
                    <a:pt x="188549" y="0"/>
                    <a:pt x="256605" y="0"/>
                  </a:cubicBezTo>
                  <a:close/>
                </a:path>
              </a:pathLst>
            </a:custGeom>
            <a:solidFill>
              <a:srgbClr val="FFFFFF"/>
            </a:solidFill>
            <a:ln w="38100" cap="rnd">
              <a:solidFill>
                <a:srgbClr val="0E2F5F"/>
              </a:solidFill>
              <a:prstDash val="solid"/>
              <a:round/>
            </a:ln>
          </p:spPr>
        </p:sp>
        <p:sp>
          <p:nvSpPr>
            <p:cNvPr name="TextBox 22" id="22"/>
            <p:cNvSpPr txBox="true"/>
            <p:nvPr/>
          </p:nvSpPr>
          <p:spPr>
            <a:xfrm>
              <a:off x="0" y="-38100"/>
              <a:ext cx="2289485" cy="896459"/>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7673989" y="4204086"/>
            <a:ext cx="3017054" cy="1131135"/>
            <a:chOff x="0" y="0"/>
            <a:chExt cx="2289485" cy="858359"/>
          </a:xfrm>
        </p:grpSpPr>
        <p:sp>
          <p:nvSpPr>
            <p:cNvPr name="Freeform 24" id="24"/>
            <p:cNvSpPr/>
            <p:nvPr/>
          </p:nvSpPr>
          <p:spPr>
            <a:xfrm flipH="false" flipV="false" rot="0">
              <a:off x="0" y="0"/>
              <a:ext cx="2289485" cy="858359"/>
            </a:xfrm>
            <a:custGeom>
              <a:avLst/>
              <a:gdLst/>
              <a:ahLst/>
              <a:cxnLst/>
              <a:rect r="r" b="b" t="t" l="l"/>
              <a:pathLst>
                <a:path h="858359" w="2289485">
                  <a:moveTo>
                    <a:pt x="256605" y="0"/>
                  </a:moveTo>
                  <a:lnTo>
                    <a:pt x="2032880" y="0"/>
                  </a:lnTo>
                  <a:cubicBezTo>
                    <a:pt x="2174599" y="0"/>
                    <a:pt x="2289485" y="114886"/>
                    <a:pt x="2289485" y="256605"/>
                  </a:cubicBezTo>
                  <a:lnTo>
                    <a:pt x="2289485" y="601754"/>
                  </a:lnTo>
                  <a:cubicBezTo>
                    <a:pt x="2289485" y="669810"/>
                    <a:pt x="2262450" y="735078"/>
                    <a:pt x="2214327" y="783201"/>
                  </a:cubicBezTo>
                  <a:cubicBezTo>
                    <a:pt x="2166204" y="831324"/>
                    <a:pt x="2100936" y="858359"/>
                    <a:pt x="2032880" y="858359"/>
                  </a:cubicBezTo>
                  <a:lnTo>
                    <a:pt x="256605" y="858359"/>
                  </a:lnTo>
                  <a:cubicBezTo>
                    <a:pt x="188549" y="858359"/>
                    <a:pt x="123281" y="831324"/>
                    <a:pt x="75158" y="783201"/>
                  </a:cubicBezTo>
                  <a:cubicBezTo>
                    <a:pt x="27035" y="735078"/>
                    <a:pt x="0" y="669810"/>
                    <a:pt x="0" y="601754"/>
                  </a:cubicBezTo>
                  <a:lnTo>
                    <a:pt x="0" y="256605"/>
                  </a:lnTo>
                  <a:cubicBezTo>
                    <a:pt x="0" y="188549"/>
                    <a:pt x="27035" y="123281"/>
                    <a:pt x="75158" y="75158"/>
                  </a:cubicBezTo>
                  <a:cubicBezTo>
                    <a:pt x="123281" y="27035"/>
                    <a:pt x="188549" y="0"/>
                    <a:pt x="256605" y="0"/>
                  </a:cubicBezTo>
                  <a:close/>
                </a:path>
              </a:pathLst>
            </a:custGeom>
            <a:solidFill>
              <a:srgbClr val="FFFFFF"/>
            </a:solidFill>
            <a:ln w="38100" cap="rnd">
              <a:solidFill>
                <a:srgbClr val="0E2F5F"/>
              </a:solidFill>
              <a:prstDash val="solid"/>
              <a:round/>
            </a:ln>
          </p:spPr>
        </p:sp>
        <p:sp>
          <p:nvSpPr>
            <p:cNvPr name="TextBox 25" id="25"/>
            <p:cNvSpPr txBox="true"/>
            <p:nvPr/>
          </p:nvSpPr>
          <p:spPr>
            <a:xfrm>
              <a:off x="0" y="-38100"/>
              <a:ext cx="2289485" cy="896459"/>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1998092" y="4204086"/>
            <a:ext cx="3017054" cy="1131135"/>
            <a:chOff x="0" y="0"/>
            <a:chExt cx="2289485" cy="858359"/>
          </a:xfrm>
        </p:grpSpPr>
        <p:sp>
          <p:nvSpPr>
            <p:cNvPr name="Freeform 27" id="27"/>
            <p:cNvSpPr/>
            <p:nvPr/>
          </p:nvSpPr>
          <p:spPr>
            <a:xfrm flipH="false" flipV="false" rot="0">
              <a:off x="0" y="0"/>
              <a:ext cx="2289485" cy="858359"/>
            </a:xfrm>
            <a:custGeom>
              <a:avLst/>
              <a:gdLst/>
              <a:ahLst/>
              <a:cxnLst/>
              <a:rect r="r" b="b" t="t" l="l"/>
              <a:pathLst>
                <a:path h="858359" w="2289485">
                  <a:moveTo>
                    <a:pt x="256605" y="0"/>
                  </a:moveTo>
                  <a:lnTo>
                    <a:pt x="2032880" y="0"/>
                  </a:lnTo>
                  <a:cubicBezTo>
                    <a:pt x="2174599" y="0"/>
                    <a:pt x="2289485" y="114886"/>
                    <a:pt x="2289485" y="256605"/>
                  </a:cubicBezTo>
                  <a:lnTo>
                    <a:pt x="2289485" y="601754"/>
                  </a:lnTo>
                  <a:cubicBezTo>
                    <a:pt x="2289485" y="669810"/>
                    <a:pt x="2262450" y="735078"/>
                    <a:pt x="2214327" y="783201"/>
                  </a:cubicBezTo>
                  <a:cubicBezTo>
                    <a:pt x="2166204" y="831324"/>
                    <a:pt x="2100936" y="858359"/>
                    <a:pt x="2032880" y="858359"/>
                  </a:cubicBezTo>
                  <a:lnTo>
                    <a:pt x="256605" y="858359"/>
                  </a:lnTo>
                  <a:cubicBezTo>
                    <a:pt x="188549" y="858359"/>
                    <a:pt x="123281" y="831324"/>
                    <a:pt x="75158" y="783201"/>
                  </a:cubicBezTo>
                  <a:cubicBezTo>
                    <a:pt x="27035" y="735078"/>
                    <a:pt x="0" y="669810"/>
                    <a:pt x="0" y="601754"/>
                  </a:cubicBezTo>
                  <a:lnTo>
                    <a:pt x="0" y="256605"/>
                  </a:lnTo>
                  <a:cubicBezTo>
                    <a:pt x="0" y="188549"/>
                    <a:pt x="27035" y="123281"/>
                    <a:pt x="75158" y="75158"/>
                  </a:cubicBezTo>
                  <a:cubicBezTo>
                    <a:pt x="123281" y="27035"/>
                    <a:pt x="188549" y="0"/>
                    <a:pt x="256605" y="0"/>
                  </a:cubicBezTo>
                  <a:close/>
                </a:path>
              </a:pathLst>
            </a:custGeom>
            <a:solidFill>
              <a:srgbClr val="FFFFFF"/>
            </a:solidFill>
            <a:ln w="38100" cap="rnd">
              <a:solidFill>
                <a:srgbClr val="0E2F5F"/>
              </a:solidFill>
              <a:prstDash val="solid"/>
              <a:round/>
            </a:ln>
          </p:spPr>
        </p:sp>
        <p:sp>
          <p:nvSpPr>
            <p:cNvPr name="TextBox 28" id="28"/>
            <p:cNvSpPr txBox="true"/>
            <p:nvPr/>
          </p:nvSpPr>
          <p:spPr>
            <a:xfrm>
              <a:off x="0" y="-38100"/>
              <a:ext cx="2289485" cy="896459"/>
            </a:xfrm>
            <a:prstGeom prst="rect">
              <a:avLst/>
            </a:prstGeom>
          </p:spPr>
          <p:txBody>
            <a:bodyPr anchor="ctr" rtlCol="false" tIns="50800" lIns="50800" bIns="50800" rIns="50800"/>
            <a:lstStyle/>
            <a:p>
              <a:pPr algn="ctr">
                <a:lnSpc>
                  <a:spcPts val="2659"/>
                </a:lnSpc>
                <a:spcBef>
                  <a:spcPct val="0"/>
                </a:spcBef>
              </a:pPr>
            </a:p>
          </p:txBody>
        </p:sp>
      </p:grpSp>
      <p:sp>
        <p:nvSpPr>
          <p:cNvPr name="TextBox 29" id="29"/>
          <p:cNvSpPr txBox="true"/>
          <p:nvPr/>
        </p:nvSpPr>
        <p:spPr>
          <a:xfrm rot="0">
            <a:off x="3517883" y="4452071"/>
            <a:ext cx="2525326" cy="498557"/>
          </a:xfrm>
          <a:prstGeom prst="rect">
            <a:avLst/>
          </a:prstGeom>
        </p:spPr>
        <p:txBody>
          <a:bodyPr anchor="t" rtlCol="false" tIns="0" lIns="0" bIns="0" rIns="0">
            <a:spAutoFit/>
          </a:bodyPr>
          <a:lstStyle/>
          <a:p>
            <a:pPr algn="ctr">
              <a:lnSpc>
                <a:spcPts val="3670"/>
              </a:lnSpc>
            </a:pPr>
            <a:r>
              <a:rPr lang="en-US" b="true" sz="2621">
                <a:solidFill>
                  <a:srgbClr val="021828"/>
                </a:solidFill>
                <a:latin typeface="Akzidenz-Grotesk Bold"/>
                <a:ea typeface="Akzidenz-Grotesk Bold"/>
                <a:cs typeface="Akzidenz-Grotesk Bold"/>
                <a:sym typeface="Akzidenz-Grotesk Bold"/>
              </a:rPr>
              <a:t>OPTIMISEUR</a:t>
            </a:r>
          </a:p>
        </p:txBody>
      </p:sp>
      <p:sp>
        <p:nvSpPr>
          <p:cNvPr name="TextBox 30" id="30"/>
          <p:cNvSpPr txBox="true"/>
          <p:nvPr/>
        </p:nvSpPr>
        <p:spPr>
          <a:xfrm rot="0">
            <a:off x="7048090" y="4345324"/>
            <a:ext cx="4188614" cy="959505"/>
          </a:xfrm>
          <a:prstGeom prst="rect">
            <a:avLst/>
          </a:prstGeom>
        </p:spPr>
        <p:txBody>
          <a:bodyPr anchor="t" rtlCol="false" tIns="0" lIns="0" bIns="0" rIns="0">
            <a:spAutoFit/>
          </a:bodyPr>
          <a:lstStyle/>
          <a:p>
            <a:pPr algn="ctr">
              <a:lnSpc>
                <a:spcPts val="3638"/>
              </a:lnSpc>
            </a:pPr>
            <a:r>
              <a:rPr lang="en-US" b="true" sz="2599">
                <a:solidFill>
                  <a:srgbClr val="021828"/>
                </a:solidFill>
                <a:latin typeface="Akzidenz-Grotesk Bold"/>
                <a:ea typeface="Akzidenz-Grotesk Bold"/>
                <a:cs typeface="Akzidenz-Grotesk Bold"/>
                <a:sym typeface="Akzidenz-Grotesk Bold"/>
              </a:rPr>
              <a:t>FONCTION DE</a:t>
            </a:r>
          </a:p>
          <a:p>
            <a:pPr algn="ctr">
              <a:lnSpc>
                <a:spcPts val="3638"/>
              </a:lnSpc>
            </a:pPr>
            <a:r>
              <a:rPr lang="en-US" b="true" sz="2599">
                <a:solidFill>
                  <a:srgbClr val="021828"/>
                </a:solidFill>
                <a:latin typeface="Akzidenz-Grotesk Bold"/>
                <a:ea typeface="Akzidenz-Grotesk Bold"/>
                <a:cs typeface="Akzidenz-Grotesk Bold"/>
                <a:sym typeface="Akzidenz-Grotesk Bold"/>
              </a:rPr>
              <a:t> PERTE</a:t>
            </a:r>
          </a:p>
        </p:txBody>
      </p:sp>
      <p:sp>
        <p:nvSpPr>
          <p:cNvPr name="TextBox 31" id="31"/>
          <p:cNvSpPr txBox="true"/>
          <p:nvPr/>
        </p:nvSpPr>
        <p:spPr>
          <a:xfrm rot="0">
            <a:off x="12354773" y="4465728"/>
            <a:ext cx="2303693" cy="503075"/>
          </a:xfrm>
          <a:prstGeom prst="rect">
            <a:avLst/>
          </a:prstGeom>
        </p:spPr>
        <p:txBody>
          <a:bodyPr anchor="t" rtlCol="false" tIns="0" lIns="0" bIns="0" rIns="0">
            <a:spAutoFit/>
          </a:bodyPr>
          <a:lstStyle/>
          <a:p>
            <a:pPr algn="l">
              <a:lnSpc>
                <a:spcPts val="3670"/>
              </a:lnSpc>
            </a:pPr>
            <a:r>
              <a:rPr lang="en-US" sz="2621" b="true">
                <a:solidFill>
                  <a:srgbClr val="021828"/>
                </a:solidFill>
                <a:latin typeface="Akzidenz-Grotesk Bold"/>
                <a:ea typeface="Akzidenz-Grotesk Bold"/>
                <a:cs typeface="Akzidenz-Grotesk Bold"/>
                <a:sym typeface="Akzidenz-Grotesk Bold"/>
              </a:rPr>
              <a:t>SCHEDULER </a:t>
            </a:r>
          </a:p>
        </p:txBody>
      </p:sp>
      <p:sp>
        <p:nvSpPr>
          <p:cNvPr name="TextBox 32" id="32"/>
          <p:cNvSpPr txBox="true"/>
          <p:nvPr/>
        </p:nvSpPr>
        <p:spPr>
          <a:xfrm rot="0">
            <a:off x="2883023" y="5307519"/>
            <a:ext cx="3784067" cy="3849370"/>
          </a:xfrm>
          <a:prstGeom prst="rect">
            <a:avLst/>
          </a:prstGeom>
        </p:spPr>
        <p:txBody>
          <a:bodyPr anchor="t" rtlCol="false" tIns="0" lIns="0" bIns="0" rIns="0">
            <a:spAutoFit/>
          </a:bodyPr>
          <a:lstStyle/>
          <a:p>
            <a:pPr algn="ctr">
              <a:lnSpc>
                <a:spcPts val="3779"/>
              </a:lnSpc>
            </a:pPr>
            <a:r>
              <a:rPr lang="en-US" sz="2700" b="true">
                <a:solidFill>
                  <a:srgbClr val="13538A"/>
                </a:solidFill>
                <a:latin typeface="Akzidenz-Grotesk Bold"/>
                <a:ea typeface="Akzidenz-Grotesk Bold"/>
                <a:cs typeface="Akzidenz-Grotesk Bold"/>
                <a:sym typeface="Akzidenz-Grotesk Bold"/>
              </a:rPr>
              <a:t>AdamW</a:t>
            </a:r>
            <a:r>
              <a:rPr lang="en-US" sz="2700">
                <a:solidFill>
                  <a:srgbClr val="021828"/>
                </a:solidFill>
                <a:latin typeface="Akzidenz-Grotesk"/>
                <a:ea typeface="Akzidenz-Grotesk"/>
                <a:cs typeface="Akzidenz-Grotesk"/>
                <a:sym typeface="Akzidenz-Grotesk"/>
              </a:rPr>
              <a:t> est utilisé pour ajuster les poids du modèle. Il combine les avantages d'Adam avec un terme de régularisation L2 pour éviter le surapprentissage.</a:t>
            </a:r>
          </a:p>
        </p:txBody>
      </p:sp>
      <p:sp>
        <p:nvSpPr>
          <p:cNvPr name="TextBox 33" id="33"/>
          <p:cNvSpPr txBox="true"/>
          <p:nvPr/>
        </p:nvSpPr>
        <p:spPr>
          <a:xfrm rot="0">
            <a:off x="7251967" y="5405645"/>
            <a:ext cx="3784067" cy="3643592"/>
          </a:xfrm>
          <a:prstGeom prst="rect">
            <a:avLst/>
          </a:prstGeom>
        </p:spPr>
        <p:txBody>
          <a:bodyPr anchor="t" rtlCol="false" tIns="0" lIns="0" bIns="0" rIns="0">
            <a:spAutoFit/>
          </a:bodyPr>
          <a:lstStyle/>
          <a:p>
            <a:pPr algn="ctr">
              <a:lnSpc>
                <a:spcPts val="4097"/>
              </a:lnSpc>
            </a:pPr>
            <a:r>
              <a:rPr lang="en-US" sz="2926" b="true">
                <a:solidFill>
                  <a:srgbClr val="13538A"/>
                </a:solidFill>
                <a:latin typeface="Akzidenz-Grotesk Bold"/>
                <a:ea typeface="Akzidenz-Grotesk Bold"/>
                <a:cs typeface="Akzidenz-Grotesk Bold"/>
                <a:sym typeface="Akzidenz-Grotesk Bold"/>
              </a:rPr>
              <a:t>CrossEntropyLoss</a:t>
            </a:r>
            <a:r>
              <a:rPr lang="en-US" sz="2926">
                <a:solidFill>
                  <a:srgbClr val="021828"/>
                </a:solidFill>
                <a:latin typeface="Akzidenz-Grotesk"/>
                <a:ea typeface="Akzidenz-Grotesk"/>
                <a:cs typeface="Akzidenz-Grotesk"/>
                <a:sym typeface="Akzidenz-Grotesk"/>
              </a:rPr>
              <a:t> évalue les performances du modèle en mesurant la différence entre les prédictions et les étiquettes vraies</a:t>
            </a:r>
          </a:p>
        </p:txBody>
      </p:sp>
      <p:sp>
        <p:nvSpPr>
          <p:cNvPr name="TextBox 34" id="34"/>
          <p:cNvSpPr txBox="true"/>
          <p:nvPr/>
        </p:nvSpPr>
        <p:spPr>
          <a:xfrm rot="0">
            <a:off x="11614586" y="5528067"/>
            <a:ext cx="3784067" cy="3381972"/>
          </a:xfrm>
          <a:prstGeom prst="rect">
            <a:avLst/>
          </a:prstGeom>
        </p:spPr>
        <p:txBody>
          <a:bodyPr anchor="t" rtlCol="false" tIns="0" lIns="0" bIns="0" rIns="0">
            <a:spAutoFit/>
          </a:bodyPr>
          <a:lstStyle/>
          <a:p>
            <a:pPr algn="ctr">
              <a:lnSpc>
                <a:spcPts val="3817"/>
              </a:lnSpc>
            </a:pPr>
            <a:r>
              <a:rPr lang="en-US" sz="2726">
                <a:solidFill>
                  <a:srgbClr val="021828"/>
                </a:solidFill>
                <a:latin typeface="Akzidenz-Grotesk"/>
                <a:ea typeface="Akzidenz-Grotesk"/>
                <a:cs typeface="Akzidenz-Grotesk"/>
                <a:sym typeface="Akzidenz-Grotesk"/>
              </a:rPr>
              <a:t>stratégie</a:t>
            </a:r>
            <a:r>
              <a:rPr lang="en-US" sz="2726" b="true">
                <a:solidFill>
                  <a:srgbClr val="13538A"/>
                </a:solidFill>
                <a:latin typeface="Akzidenz-Grotesk Bold"/>
                <a:ea typeface="Akzidenz-Grotesk Bold"/>
                <a:cs typeface="Akzidenz-Grotesk Bold"/>
                <a:sym typeface="Akzidenz-Grotesk Bold"/>
              </a:rPr>
              <a:t> MultiStepLR </a:t>
            </a:r>
            <a:r>
              <a:rPr lang="en-US" sz="2726">
                <a:solidFill>
                  <a:srgbClr val="021828"/>
                </a:solidFill>
                <a:latin typeface="Akzidenz-Grotesk"/>
                <a:ea typeface="Akzidenz-Grotesk"/>
                <a:cs typeface="Akzidenz-Grotesk"/>
                <a:sym typeface="Akzidenz-Grotesk"/>
              </a:rPr>
              <a:t>diminue le taux d’apprentissage à des étapes spécifiques pour stabiliser l’entraînement et améliorer la convergence.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340407" y="3716905"/>
            <a:ext cx="4917769" cy="665701"/>
            <a:chOff x="0" y="0"/>
            <a:chExt cx="1295215" cy="175329"/>
          </a:xfrm>
        </p:grpSpPr>
        <p:sp>
          <p:nvSpPr>
            <p:cNvPr name="Freeform 3" id="3"/>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4" id="4"/>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465767" y="3716905"/>
            <a:ext cx="665701" cy="665701"/>
          </a:xfrm>
          <a:custGeom>
            <a:avLst/>
            <a:gdLst/>
            <a:ahLst/>
            <a:cxnLst/>
            <a:rect r="r" b="b" t="t" l="l"/>
            <a:pathLst>
              <a:path h="665701" w="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442066" y="-18459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817587" y="28701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526816" y="3834859"/>
            <a:ext cx="4590969" cy="389253"/>
          </a:xfrm>
          <a:prstGeom prst="rect">
            <a:avLst/>
          </a:prstGeom>
        </p:spPr>
        <p:txBody>
          <a:bodyPr anchor="t" rtlCol="false" tIns="0" lIns="0" bIns="0" rIns="0">
            <a:spAutoFit/>
          </a:bodyPr>
          <a:lstStyle/>
          <a:p>
            <a:pPr algn="ctr" marL="0" indent="0" lvl="0">
              <a:lnSpc>
                <a:spcPts val="3220"/>
              </a:lnSpc>
              <a:spcBef>
                <a:spcPct val="0"/>
              </a:spcBef>
            </a:pPr>
            <a:r>
              <a:rPr lang="en-US" b="true" sz="2300">
                <a:solidFill>
                  <a:srgbClr val="FFFFFF"/>
                </a:solidFill>
                <a:latin typeface="Aileron Ultra-Bold"/>
                <a:ea typeface="Aileron Ultra-Bold"/>
                <a:cs typeface="Aileron Ultra-Bold"/>
                <a:sym typeface="Aileron Ultra-Bold"/>
              </a:rPr>
              <a:t>Entrainement et Validation</a:t>
            </a:r>
          </a:p>
        </p:txBody>
      </p:sp>
      <p:grpSp>
        <p:nvGrpSpPr>
          <p:cNvPr name="Group 9" id="9"/>
          <p:cNvGrpSpPr/>
          <p:nvPr/>
        </p:nvGrpSpPr>
        <p:grpSpPr>
          <a:xfrm rot="0">
            <a:off x="2350638" y="3716905"/>
            <a:ext cx="4917769" cy="665701"/>
            <a:chOff x="0" y="0"/>
            <a:chExt cx="1295215" cy="175329"/>
          </a:xfrm>
        </p:grpSpPr>
        <p:sp>
          <p:nvSpPr>
            <p:cNvPr name="Freeform 10" id="10"/>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1" id="11"/>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1465767" y="3716905"/>
            <a:ext cx="665701" cy="665701"/>
          </a:xfrm>
          <a:custGeom>
            <a:avLst/>
            <a:gdLst/>
            <a:ahLst/>
            <a:cxnLst/>
            <a:rect r="r" b="b" t="t" l="l"/>
            <a:pathLst>
              <a:path h="665701" w="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11516089" y="3720447"/>
            <a:ext cx="4917769" cy="665701"/>
            <a:chOff x="0" y="0"/>
            <a:chExt cx="1295215" cy="175329"/>
          </a:xfrm>
        </p:grpSpPr>
        <p:sp>
          <p:nvSpPr>
            <p:cNvPr name="Freeform 14" id="14"/>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15" id="15"/>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16" id="16"/>
          <p:cNvSpPr/>
          <p:nvPr/>
        </p:nvSpPr>
        <p:spPr>
          <a:xfrm flipH="false" flipV="false" rot="0">
            <a:off x="10641449" y="3720447"/>
            <a:ext cx="665701" cy="665701"/>
          </a:xfrm>
          <a:custGeom>
            <a:avLst/>
            <a:gdLst/>
            <a:ahLst/>
            <a:cxnLst/>
            <a:rect r="r" b="b" t="t" l="l"/>
            <a:pathLst>
              <a:path h="665701" w="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11702498" y="3838401"/>
            <a:ext cx="4590969" cy="389253"/>
          </a:xfrm>
          <a:prstGeom prst="rect">
            <a:avLst/>
          </a:prstGeom>
        </p:spPr>
        <p:txBody>
          <a:bodyPr anchor="t" rtlCol="false" tIns="0" lIns="0" bIns="0" rIns="0">
            <a:spAutoFit/>
          </a:bodyPr>
          <a:lstStyle/>
          <a:p>
            <a:pPr algn="ctr" marL="0" indent="0" lvl="0">
              <a:lnSpc>
                <a:spcPts val="3220"/>
              </a:lnSpc>
              <a:spcBef>
                <a:spcPct val="0"/>
              </a:spcBef>
            </a:pPr>
            <a:r>
              <a:rPr lang="en-US" b="true" sz="2300">
                <a:solidFill>
                  <a:srgbClr val="FFFFFF"/>
                </a:solidFill>
                <a:latin typeface="Aileron Ultra-Bold"/>
                <a:ea typeface="Aileron Ultra-Bold"/>
                <a:cs typeface="Aileron Ultra-Bold"/>
                <a:sym typeface="Aileron Ultra-Bold"/>
              </a:rPr>
              <a:t>Entrainement et Validation</a:t>
            </a:r>
          </a:p>
        </p:txBody>
      </p:sp>
      <p:grpSp>
        <p:nvGrpSpPr>
          <p:cNvPr name="Group 18" id="18"/>
          <p:cNvGrpSpPr/>
          <p:nvPr/>
        </p:nvGrpSpPr>
        <p:grpSpPr>
          <a:xfrm rot="0">
            <a:off x="11526320" y="3720447"/>
            <a:ext cx="4917769" cy="665701"/>
            <a:chOff x="0" y="0"/>
            <a:chExt cx="1295215" cy="175329"/>
          </a:xfrm>
        </p:grpSpPr>
        <p:sp>
          <p:nvSpPr>
            <p:cNvPr name="Freeform 19" id="19"/>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20" id="20"/>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21" id="21"/>
          <p:cNvSpPr/>
          <p:nvPr/>
        </p:nvSpPr>
        <p:spPr>
          <a:xfrm flipH="false" flipV="false" rot="0">
            <a:off x="10641449" y="3720447"/>
            <a:ext cx="665701" cy="665701"/>
          </a:xfrm>
          <a:custGeom>
            <a:avLst/>
            <a:gdLst/>
            <a:ahLst/>
            <a:cxnLst/>
            <a:rect r="r" b="b" t="t" l="l"/>
            <a:pathLst>
              <a:path h="665701" w="665701">
                <a:moveTo>
                  <a:pt x="0" y="0"/>
                </a:moveTo>
                <a:lnTo>
                  <a:pt x="665700" y="0"/>
                </a:lnTo>
                <a:lnTo>
                  <a:pt x="665700"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0731216" y="5277956"/>
            <a:ext cx="6533532" cy="2493409"/>
          </a:xfrm>
          <a:custGeom>
            <a:avLst/>
            <a:gdLst/>
            <a:ahLst/>
            <a:cxnLst/>
            <a:rect r="r" b="b" t="t" l="l"/>
            <a:pathLst>
              <a:path h="2493409" w="6533532">
                <a:moveTo>
                  <a:pt x="0" y="0"/>
                </a:moveTo>
                <a:lnTo>
                  <a:pt x="6533532" y="0"/>
                </a:lnTo>
                <a:lnTo>
                  <a:pt x="6533532" y="2493409"/>
                </a:lnTo>
                <a:lnTo>
                  <a:pt x="0" y="2493409"/>
                </a:lnTo>
                <a:lnTo>
                  <a:pt x="0" y="0"/>
                </a:lnTo>
                <a:close/>
              </a:path>
            </a:pathLst>
          </a:custGeom>
          <a:blipFill>
            <a:blip r:embed="rId8"/>
            <a:stretch>
              <a:fillRect l="0" t="0" r="0" b="0"/>
            </a:stretch>
          </a:blipFill>
        </p:spPr>
      </p:sp>
      <p:sp>
        <p:nvSpPr>
          <p:cNvPr name="Freeform 23" id="23"/>
          <p:cNvSpPr/>
          <p:nvPr/>
        </p:nvSpPr>
        <p:spPr>
          <a:xfrm flipH="false" flipV="false" rot="0">
            <a:off x="0" y="5277956"/>
            <a:ext cx="9644600" cy="2515433"/>
          </a:xfrm>
          <a:custGeom>
            <a:avLst/>
            <a:gdLst/>
            <a:ahLst/>
            <a:cxnLst/>
            <a:rect r="r" b="b" t="t" l="l"/>
            <a:pathLst>
              <a:path h="2515433" w="9644600">
                <a:moveTo>
                  <a:pt x="0" y="0"/>
                </a:moveTo>
                <a:lnTo>
                  <a:pt x="9644600" y="0"/>
                </a:lnTo>
                <a:lnTo>
                  <a:pt x="9644600" y="2515433"/>
                </a:lnTo>
                <a:lnTo>
                  <a:pt x="0" y="2515433"/>
                </a:lnTo>
                <a:lnTo>
                  <a:pt x="0" y="0"/>
                </a:lnTo>
                <a:close/>
              </a:path>
            </a:pathLst>
          </a:custGeom>
          <a:blipFill>
            <a:blip r:embed="rId9"/>
            <a:stretch>
              <a:fillRect l="0" t="0" r="0" b="0"/>
            </a:stretch>
          </a:blipFill>
        </p:spPr>
      </p:sp>
      <p:sp>
        <p:nvSpPr>
          <p:cNvPr name="TextBox 24" id="24"/>
          <p:cNvSpPr txBox="true"/>
          <p:nvPr/>
        </p:nvSpPr>
        <p:spPr>
          <a:xfrm rot="0">
            <a:off x="1028700" y="895350"/>
            <a:ext cx="6654579" cy="1327848"/>
          </a:xfrm>
          <a:prstGeom prst="rect">
            <a:avLst/>
          </a:prstGeom>
        </p:spPr>
        <p:txBody>
          <a:bodyPr anchor="t" rtlCol="false" tIns="0" lIns="0" bIns="0" rIns="0">
            <a:spAutoFit/>
          </a:bodyPr>
          <a:lstStyle/>
          <a:p>
            <a:pPr algn="l">
              <a:lnSpc>
                <a:spcPts val="6350"/>
              </a:lnSpc>
            </a:pPr>
            <a:r>
              <a:rPr lang="en-US" sz="5000" b="true">
                <a:solidFill>
                  <a:srgbClr val="0E2F5F"/>
                </a:solidFill>
                <a:latin typeface="Akzidenz-Grotesk Heavy"/>
                <a:ea typeface="Akzidenz-Grotesk Heavy"/>
                <a:cs typeface="Akzidenz-Grotesk Heavy"/>
                <a:sym typeface="Akzidenz-Grotesk Heavy"/>
              </a:rPr>
              <a:t>LSTM</a:t>
            </a:r>
          </a:p>
          <a:p>
            <a:pPr algn="l" marL="0" indent="0" lvl="0">
              <a:lnSpc>
                <a:spcPts val="3429"/>
              </a:lnSpc>
              <a:spcBef>
                <a:spcPct val="0"/>
              </a:spcBef>
            </a:pPr>
            <a:r>
              <a:rPr lang="en-US" b="true" sz="2700">
                <a:solidFill>
                  <a:srgbClr val="0E2F5F"/>
                </a:solidFill>
                <a:latin typeface="Akzidenz-Grotesk Heavy"/>
                <a:ea typeface="Akzidenz-Grotesk Heavy"/>
                <a:cs typeface="Akzidenz-Grotesk Heavy"/>
                <a:sym typeface="Akzidenz-Grotesk Heavy"/>
              </a:rPr>
              <a:t>Long Short-Term Memory</a:t>
            </a:r>
          </a:p>
        </p:txBody>
      </p:sp>
      <p:sp>
        <p:nvSpPr>
          <p:cNvPr name="TextBox 25" id="25"/>
          <p:cNvSpPr txBox="true"/>
          <p:nvPr/>
        </p:nvSpPr>
        <p:spPr>
          <a:xfrm rot="0">
            <a:off x="1253792" y="3772261"/>
            <a:ext cx="7137017" cy="497839"/>
          </a:xfrm>
          <a:prstGeom prst="rect">
            <a:avLst/>
          </a:prstGeom>
        </p:spPr>
        <p:txBody>
          <a:bodyPr anchor="t" rtlCol="false" tIns="0" lIns="0" bIns="0" rIns="0">
            <a:spAutoFit/>
          </a:bodyPr>
          <a:lstStyle/>
          <a:p>
            <a:pPr algn="ctr">
              <a:lnSpc>
                <a:spcPts val="4060"/>
              </a:lnSpc>
            </a:pPr>
            <a:r>
              <a:rPr lang="en-US" sz="2900" b="true">
                <a:solidFill>
                  <a:srgbClr val="FFFFFF"/>
                </a:solidFill>
                <a:latin typeface="Aileron Bold"/>
                <a:ea typeface="Aileron Bold"/>
                <a:cs typeface="Aileron Bold"/>
                <a:sym typeface="Aileron Bold"/>
              </a:rPr>
              <a:t>Entrainement</a:t>
            </a:r>
          </a:p>
        </p:txBody>
      </p:sp>
      <p:sp>
        <p:nvSpPr>
          <p:cNvPr name="TextBox 26" id="26"/>
          <p:cNvSpPr txBox="true"/>
          <p:nvPr/>
        </p:nvSpPr>
        <p:spPr>
          <a:xfrm rot="0">
            <a:off x="10429474" y="3775803"/>
            <a:ext cx="7137017" cy="497839"/>
          </a:xfrm>
          <a:prstGeom prst="rect">
            <a:avLst/>
          </a:prstGeom>
        </p:spPr>
        <p:txBody>
          <a:bodyPr anchor="t" rtlCol="false" tIns="0" lIns="0" bIns="0" rIns="0">
            <a:spAutoFit/>
          </a:bodyPr>
          <a:lstStyle/>
          <a:p>
            <a:pPr algn="ctr">
              <a:lnSpc>
                <a:spcPts val="4060"/>
              </a:lnSpc>
            </a:pPr>
            <a:r>
              <a:rPr lang="en-US" sz="2900">
                <a:solidFill>
                  <a:srgbClr val="FFFFFF"/>
                </a:solidFill>
                <a:latin typeface="Aileron"/>
                <a:ea typeface="Aileron"/>
                <a:cs typeface="Aileron"/>
                <a:sym typeface="Aileron"/>
              </a:rPr>
              <a:t>Validation</a:t>
            </a:r>
          </a:p>
        </p:txBody>
      </p:sp>
      <p:sp>
        <p:nvSpPr>
          <p:cNvPr name="TextBox 27" id="2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46592" y="7379073"/>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34789" y="5625414"/>
            <a:ext cx="1025128" cy="1025128"/>
          </a:xfrm>
          <a:custGeom>
            <a:avLst/>
            <a:gdLst/>
            <a:ahLst/>
            <a:cxnLst/>
            <a:rect r="r" b="b" t="t" l="l"/>
            <a:pathLst>
              <a:path h="1025128" w="1025128">
                <a:moveTo>
                  <a:pt x="0" y="0"/>
                </a:moveTo>
                <a:lnTo>
                  <a:pt x="1025127" y="0"/>
                </a:lnTo>
                <a:lnTo>
                  <a:pt x="1025127"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68838" y="9258300"/>
            <a:ext cx="2763919" cy="882511"/>
          </a:xfrm>
          <a:custGeom>
            <a:avLst/>
            <a:gdLst/>
            <a:ahLst/>
            <a:cxnLst/>
            <a:rect r="r" b="b" t="t" l="l"/>
            <a:pathLst>
              <a:path h="882511" w="2763919">
                <a:moveTo>
                  <a:pt x="0" y="0"/>
                </a:moveTo>
                <a:lnTo>
                  <a:pt x="2763919" y="0"/>
                </a:lnTo>
                <a:lnTo>
                  <a:pt x="2763919" y="882511"/>
                </a:lnTo>
                <a:lnTo>
                  <a:pt x="0" y="882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442036" y="9470289"/>
            <a:ext cx="1483489" cy="458533"/>
          </a:xfrm>
          <a:custGeom>
            <a:avLst/>
            <a:gdLst/>
            <a:ahLst/>
            <a:cxnLst/>
            <a:rect r="r" b="b" t="t" l="l"/>
            <a:pathLst>
              <a:path h="458533" w="1483489">
                <a:moveTo>
                  <a:pt x="0" y="0"/>
                </a:moveTo>
                <a:lnTo>
                  <a:pt x="1483489" y="0"/>
                </a:lnTo>
                <a:lnTo>
                  <a:pt x="1483489" y="458533"/>
                </a:lnTo>
                <a:lnTo>
                  <a:pt x="0" y="458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77096" y="-18459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7" id="7"/>
          <p:cNvGrpSpPr/>
          <p:nvPr/>
        </p:nvGrpSpPr>
        <p:grpSpPr>
          <a:xfrm rot="0">
            <a:off x="2120145" y="6145537"/>
            <a:ext cx="912078" cy="91207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2200"/>
                </a:lnSpc>
              </a:pPr>
            </a:p>
          </p:txBody>
        </p:sp>
      </p:grpSp>
      <p:grpSp>
        <p:nvGrpSpPr>
          <p:cNvPr name="Group 10" id="10"/>
          <p:cNvGrpSpPr/>
          <p:nvPr/>
        </p:nvGrpSpPr>
        <p:grpSpPr>
          <a:xfrm rot="0">
            <a:off x="2114772" y="7316665"/>
            <a:ext cx="912078" cy="91207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2200"/>
                </a:lnSpc>
              </a:pPr>
            </a:p>
          </p:txBody>
        </p:sp>
      </p:grpSp>
      <p:grpSp>
        <p:nvGrpSpPr>
          <p:cNvPr name="Group 13" id="13"/>
          <p:cNvGrpSpPr/>
          <p:nvPr/>
        </p:nvGrpSpPr>
        <p:grpSpPr>
          <a:xfrm rot="0">
            <a:off x="9244280" y="3619436"/>
            <a:ext cx="912078" cy="91207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2200"/>
                </a:lnSpc>
              </a:pPr>
            </a:p>
          </p:txBody>
        </p:sp>
      </p:grpSp>
      <p:grpSp>
        <p:nvGrpSpPr>
          <p:cNvPr name="Group 16" id="16"/>
          <p:cNvGrpSpPr/>
          <p:nvPr/>
        </p:nvGrpSpPr>
        <p:grpSpPr>
          <a:xfrm rot="0">
            <a:off x="9273448" y="4854726"/>
            <a:ext cx="912078" cy="91207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2200"/>
                </a:lnSpc>
              </a:pPr>
            </a:p>
          </p:txBody>
        </p:sp>
      </p:grpSp>
      <p:grpSp>
        <p:nvGrpSpPr>
          <p:cNvPr name="Group 19" id="19"/>
          <p:cNvGrpSpPr/>
          <p:nvPr/>
        </p:nvGrpSpPr>
        <p:grpSpPr>
          <a:xfrm rot="0">
            <a:off x="9244280" y="6089967"/>
            <a:ext cx="912078" cy="91207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2200"/>
                </a:lnSpc>
              </a:pPr>
            </a:p>
          </p:txBody>
        </p:sp>
      </p:grpSp>
      <p:grpSp>
        <p:nvGrpSpPr>
          <p:cNvPr name="Group 22" id="22"/>
          <p:cNvGrpSpPr/>
          <p:nvPr/>
        </p:nvGrpSpPr>
        <p:grpSpPr>
          <a:xfrm rot="0">
            <a:off x="9273448" y="7303496"/>
            <a:ext cx="912078" cy="912078"/>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4" id="24"/>
            <p:cNvSpPr txBox="true"/>
            <p:nvPr/>
          </p:nvSpPr>
          <p:spPr>
            <a:xfrm>
              <a:off x="76200" y="66675"/>
              <a:ext cx="660400" cy="669925"/>
            </a:xfrm>
            <a:prstGeom prst="rect">
              <a:avLst/>
            </a:prstGeom>
          </p:spPr>
          <p:txBody>
            <a:bodyPr anchor="ctr" rtlCol="false" tIns="50800" lIns="50800" bIns="50800" rIns="50800"/>
            <a:lstStyle/>
            <a:p>
              <a:pPr algn="ctr">
                <a:lnSpc>
                  <a:spcPts val="2200"/>
                </a:lnSpc>
              </a:pPr>
            </a:p>
          </p:txBody>
        </p:sp>
      </p:grpSp>
      <p:grpSp>
        <p:nvGrpSpPr>
          <p:cNvPr name="Group 25" id="25"/>
          <p:cNvGrpSpPr/>
          <p:nvPr/>
        </p:nvGrpSpPr>
        <p:grpSpPr>
          <a:xfrm rot="0">
            <a:off x="2114772" y="2483170"/>
            <a:ext cx="912078" cy="91207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7" id="27"/>
            <p:cNvSpPr txBox="true"/>
            <p:nvPr/>
          </p:nvSpPr>
          <p:spPr>
            <a:xfrm>
              <a:off x="76200" y="66675"/>
              <a:ext cx="660400" cy="669925"/>
            </a:xfrm>
            <a:prstGeom prst="rect">
              <a:avLst/>
            </a:prstGeom>
          </p:spPr>
          <p:txBody>
            <a:bodyPr anchor="ctr" rtlCol="false" tIns="50800" lIns="50800" bIns="50800" rIns="50800"/>
            <a:lstStyle/>
            <a:p>
              <a:pPr algn="ctr">
                <a:lnSpc>
                  <a:spcPts val="2200"/>
                </a:lnSpc>
              </a:pPr>
            </a:p>
          </p:txBody>
        </p:sp>
      </p:grpSp>
      <p:grpSp>
        <p:nvGrpSpPr>
          <p:cNvPr name="Group 28" id="28"/>
          <p:cNvGrpSpPr/>
          <p:nvPr/>
        </p:nvGrpSpPr>
        <p:grpSpPr>
          <a:xfrm rot="0">
            <a:off x="2120145" y="4931840"/>
            <a:ext cx="912078" cy="91207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30" id="30"/>
            <p:cNvSpPr txBox="true"/>
            <p:nvPr/>
          </p:nvSpPr>
          <p:spPr>
            <a:xfrm>
              <a:off x="76200" y="66675"/>
              <a:ext cx="660400" cy="669925"/>
            </a:xfrm>
            <a:prstGeom prst="rect">
              <a:avLst/>
            </a:prstGeom>
          </p:spPr>
          <p:txBody>
            <a:bodyPr anchor="ctr" rtlCol="false" tIns="50800" lIns="50800" bIns="50800" rIns="50800"/>
            <a:lstStyle/>
            <a:p>
              <a:pPr algn="ctr">
                <a:lnSpc>
                  <a:spcPts val="2200"/>
                </a:lnSpc>
              </a:pPr>
            </a:p>
          </p:txBody>
        </p:sp>
      </p:grpSp>
      <p:grpSp>
        <p:nvGrpSpPr>
          <p:cNvPr name="Group 31" id="31"/>
          <p:cNvGrpSpPr/>
          <p:nvPr/>
        </p:nvGrpSpPr>
        <p:grpSpPr>
          <a:xfrm rot="0">
            <a:off x="2114772" y="3695368"/>
            <a:ext cx="912078" cy="912078"/>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33" id="33"/>
            <p:cNvSpPr txBox="true"/>
            <p:nvPr/>
          </p:nvSpPr>
          <p:spPr>
            <a:xfrm>
              <a:off x="76200" y="66675"/>
              <a:ext cx="660400" cy="669925"/>
            </a:xfrm>
            <a:prstGeom prst="rect">
              <a:avLst/>
            </a:prstGeom>
          </p:spPr>
          <p:txBody>
            <a:bodyPr anchor="ctr" rtlCol="false" tIns="50800" lIns="50800" bIns="50800" rIns="50800"/>
            <a:lstStyle/>
            <a:p>
              <a:pPr algn="ctr">
                <a:lnSpc>
                  <a:spcPts val="2200"/>
                </a:lnSpc>
              </a:pPr>
            </a:p>
          </p:txBody>
        </p:sp>
      </p:grpSp>
      <p:sp>
        <p:nvSpPr>
          <p:cNvPr name="TextBox 34" id="34"/>
          <p:cNvSpPr txBox="true"/>
          <p:nvPr/>
        </p:nvSpPr>
        <p:spPr>
          <a:xfrm rot="0">
            <a:off x="2178181" y="2883226"/>
            <a:ext cx="691143" cy="385047"/>
          </a:xfrm>
          <a:prstGeom prst="rect">
            <a:avLst/>
          </a:prstGeom>
        </p:spPr>
        <p:txBody>
          <a:bodyPr anchor="t" rtlCol="false" tIns="0" lIns="0" bIns="0" rIns="0">
            <a:spAutoFit/>
          </a:bodyPr>
          <a:lstStyle/>
          <a:p>
            <a:pPr algn="ctr">
              <a:lnSpc>
                <a:spcPts val="2659"/>
              </a:lnSpc>
            </a:pPr>
            <a:r>
              <a:rPr lang="en-US" sz="3643">
                <a:solidFill>
                  <a:srgbClr val="FFFFFF"/>
                </a:solidFill>
                <a:latin typeface="Bebas Neue Cyrillic"/>
                <a:ea typeface="Bebas Neue Cyrillic"/>
                <a:cs typeface="Bebas Neue Cyrillic"/>
                <a:sym typeface="Bebas Neue Cyrillic"/>
              </a:rPr>
              <a:t>01</a:t>
            </a:r>
          </a:p>
        </p:txBody>
      </p:sp>
      <p:sp>
        <p:nvSpPr>
          <p:cNvPr name="TextBox 35" id="35"/>
          <p:cNvSpPr txBox="true"/>
          <p:nvPr/>
        </p:nvSpPr>
        <p:spPr>
          <a:xfrm rot="0">
            <a:off x="2178181" y="4054031"/>
            <a:ext cx="691143" cy="385047"/>
          </a:xfrm>
          <a:prstGeom prst="rect">
            <a:avLst/>
          </a:prstGeom>
        </p:spPr>
        <p:txBody>
          <a:bodyPr anchor="t" rtlCol="false" tIns="0" lIns="0" bIns="0" rIns="0">
            <a:spAutoFit/>
          </a:bodyPr>
          <a:lstStyle/>
          <a:p>
            <a:pPr algn="ctr">
              <a:lnSpc>
                <a:spcPts val="2659"/>
              </a:lnSpc>
            </a:pPr>
            <a:r>
              <a:rPr lang="en-US" sz="3643">
                <a:solidFill>
                  <a:srgbClr val="FFFFFF"/>
                </a:solidFill>
                <a:latin typeface="Bebas Neue Cyrillic"/>
                <a:ea typeface="Bebas Neue Cyrillic"/>
                <a:cs typeface="Bebas Neue Cyrillic"/>
                <a:sym typeface="Bebas Neue Cyrillic"/>
              </a:rPr>
              <a:t>02</a:t>
            </a:r>
          </a:p>
        </p:txBody>
      </p:sp>
      <p:sp>
        <p:nvSpPr>
          <p:cNvPr name="TextBox 36" id="36"/>
          <p:cNvSpPr txBox="true"/>
          <p:nvPr/>
        </p:nvSpPr>
        <p:spPr>
          <a:xfrm rot="0">
            <a:off x="2221001" y="5340018"/>
            <a:ext cx="691143" cy="385047"/>
          </a:xfrm>
          <a:prstGeom prst="rect">
            <a:avLst/>
          </a:prstGeom>
        </p:spPr>
        <p:txBody>
          <a:bodyPr anchor="t" rtlCol="false" tIns="0" lIns="0" bIns="0" rIns="0">
            <a:spAutoFit/>
          </a:bodyPr>
          <a:lstStyle/>
          <a:p>
            <a:pPr algn="ctr">
              <a:lnSpc>
                <a:spcPts val="2659"/>
              </a:lnSpc>
            </a:pPr>
            <a:r>
              <a:rPr lang="en-US" sz="3643">
                <a:solidFill>
                  <a:srgbClr val="FFFFFF"/>
                </a:solidFill>
                <a:latin typeface="Bebas Neue Cyrillic"/>
                <a:ea typeface="Bebas Neue Cyrillic"/>
                <a:cs typeface="Bebas Neue Cyrillic"/>
                <a:sym typeface="Bebas Neue Cyrillic"/>
              </a:rPr>
              <a:t>03</a:t>
            </a:r>
          </a:p>
        </p:txBody>
      </p:sp>
      <p:sp>
        <p:nvSpPr>
          <p:cNvPr name="TextBox 37" id="37"/>
          <p:cNvSpPr txBox="true"/>
          <p:nvPr/>
        </p:nvSpPr>
        <p:spPr>
          <a:xfrm rot="0">
            <a:off x="9383915" y="3984935"/>
            <a:ext cx="691143" cy="385047"/>
          </a:xfrm>
          <a:prstGeom prst="rect">
            <a:avLst/>
          </a:prstGeom>
        </p:spPr>
        <p:txBody>
          <a:bodyPr anchor="t" rtlCol="false" tIns="0" lIns="0" bIns="0" rIns="0">
            <a:spAutoFit/>
          </a:bodyPr>
          <a:lstStyle/>
          <a:p>
            <a:pPr algn="ctr">
              <a:lnSpc>
                <a:spcPts val="2659"/>
              </a:lnSpc>
            </a:pPr>
            <a:r>
              <a:rPr lang="en-US" sz="3643">
                <a:solidFill>
                  <a:srgbClr val="FFFFFF"/>
                </a:solidFill>
                <a:latin typeface="Bebas Neue Cyrillic"/>
                <a:ea typeface="Bebas Neue Cyrillic"/>
                <a:cs typeface="Bebas Neue Cyrillic"/>
                <a:sym typeface="Bebas Neue Cyrillic"/>
              </a:rPr>
              <a:t>07</a:t>
            </a:r>
          </a:p>
        </p:txBody>
      </p:sp>
      <p:sp>
        <p:nvSpPr>
          <p:cNvPr name="TextBox 38" id="38"/>
          <p:cNvSpPr txBox="true"/>
          <p:nvPr/>
        </p:nvSpPr>
        <p:spPr>
          <a:xfrm rot="0">
            <a:off x="9383915" y="5220176"/>
            <a:ext cx="691143" cy="385047"/>
          </a:xfrm>
          <a:prstGeom prst="rect">
            <a:avLst/>
          </a:prstGeom>
        </p:spPr>
        <p:txBody>
          <a:bodyPr anchor="t" rtlCol="false" tIns="0" lIns="0" bIns="0" rIns="0">
            <a:spAutoFit/>
          </a:bodyPr>
          <a:lstStyle/>
          <a:p>
            <a:pPr algn="ctr">
              <a:lnSpc>
                <a:spcPts val="2659"/>
              </a:lnSpc>
            </a:pPr>
            <a:r>
              <a:rPr lang="en-US" sz="3643">
                <a:solidFill>
                  <a:srgbClr val="FFFFFF"/>
                </a:solidFill>
                <a:latin typeface="Bebas Neue Cyrillic"/>
                <a:ea typeface="Bebas Neue Cyrillic"/>
                <a:cs typeface="Bebas Neue Cyrillic"/>
                <a:sym typeface="Bebas Neue Cyrillic"/>
              </a:rPr>
              <a:t>08</a:t>
            </a:r>
          </a:p>
        </p:txBody>
      </p:sp>
      <p:sp>
        <p:nvSpPr>
          <p:cNvPr name="TextBox 39" id="39"/>
          <p:cNvSpPr txBox="true"/>
          <p:nvPr/>
        </p:nvSpPr>
        <p:spPr>
          <a:xfrm rot="0">
            <a:off x="9383915" y="6476914"/>
            <a:ext cx="691143" cy="385047"/>
          </a:xfrm>
          <a:prstGeom prst="rect">
            <a:avLst/>
          </a:prstGeom>
        </p:spPr>
        <p:txBody>
          <a:bodyPr anchor="t" rtlCol="false" tIns="0" lIns="0" bIns="0" rIns="0">
            <a:spAutoFit/>
          </a:bodyPr>
          <a:lstStyle/>
          <a:p>
            <a:pPr algn="ctr">
              <a:lnSpc>
                <a:spcPts val="2659"/>
              </a:lnSpc>
            </a:pPr>
            <a:r>
              <a:rPr lang="en-US" sz="3643">
                <a:solidFill>
                  <a:srgbClr val="FFFFFF"/>
                </a:solidFill>
                <a:latin typeface="Bebas Neue Cyrillic"/>
                <a:ea typeface="Bebas Neue Cyrillic"/>
                <a:cs typeface="Bebas Neue Cyrillic"/>
                <a:sym typeface="Bebas Neue Cyrillic"/>
              </a:rPr>
              <a:t>09</a:t>
            </a:r>
          </a:p>
        </p:txBody>
      </p:sp>
      <p:sp>
        <p:nvSpPr>
          <p:cNvPr name="TextBox 40" id="40"/>
          <p:cNvSpPr txBox="true"/>
          <p:nvPr/>
        </p:nvSpPr>
        <p:spPr>
          <a:xfrm rot="0">
            <a:off x="3502756" y="2776642"/>
            <a:ext cx="4761626" cy="424543"/>
          </a:xfrm>
          <a:prstGeom prst="rect">
            <a:avLst/>
          </a:prstGeom>
        </p:spPr>
        <p:txBody>
          <a:bodyPr anchor="t" rtlCol="false" tIns="0" lIns="0" bIns="0" rIns="0">
            <a:spAutoFit/>
          </a:bodyPr>
          <a:lstStyle/>
          <a:p>
            <a:pPr algn="l">
              <a:lnSpc>
                <a:spcPts val="2714"/>
              </a:lnSpc>
            </a:pPr>
            <a:r>
              <a:rPr lang="en-US" b="true" sz="2714" spc="122">
                <a:solidFill>
                  <a:srgbClr val="292828"/>
                </a:solidFill>
                <a:latin typeface="Akzidenz-Grotesk Bold"/>
                <a:ea typeface="Akzidenz-Grotesk Bold"/>
                <a:cs typeface="Akzidenz-Grotesk Bold"/>
                <a:sym typeface="Akzidenz-Grotesk Bold"/>
              </a:rPr>
              <a:t>INTRODUCTION</a:t>
            </a:r>
          </a:p>
        </p:txBody>
      </p:sp>
      <p:sp>
        <p:nvSpPr>
          <p:cNvPr name="TextBox 41" id="41"/>
          <p:cNvSpPr txBox="true"/>
          <p:nvPr/>
        </p:nvSpPr>
        <p:spPr>
          <a:xfrm rot="0">
            <a:off x="3502756" y="3966478"/>
            <a:ext cx="4761626" cy="421259"/>
          </a:xfrm>
          <a:prstGeom prst="rect">
            <a:avLst/>
          </a:prstGeom>
        </p:spPr>
        <p:txBody>
          <a:bodyPr anchor="t" rtlCol="false" tIns="0" lIns="0" bIns="0" rIns="0">
            <a:spAutoFit/>
          </a:bodyPr>
          <a:lstStyle/>
          <a:p>
            <a:pPr algn="l">
              <a:lnSpc>
                <a:spcPts val="2709"/>
              </a:lnSpc>
            </a:pPr>
            <a:r>
              <a:rPr lang="en-US" b="true" sz="2709" spc="121">
                <a:solidFill>
                  <a:srgbClr val="292828"/>
                </a:solidFill>
                <a:latin typeface="Akzidenz-Grotesk Bold"/>
                <a:ea typeface="Akzidenz-Grotesk Bold"/>
                <a:cs typeface="Akzidenz-Grotesk Bold"/>
                <a:sym typeface="Akzidenz-Grotesk Bold"/>
              </a:rPr>
              <a:t>PROBLÉMATIQUE</a:t>
            </a:r>
          </a:p>
        </p:txBody>
      </p:sp>
      <p:sp>
        <p:nvSpPr>
          <p:cNvPr name="TextBox 42" id="42"/>
          <p:cNvSpPr txBox="true"/>
          <p:nvPr/>
        </p:nvSpPr>
        <p:spPr>
          <a:xfrm rot="0">
            <a:off x="3502756" y="5190720"/>
            <a:ext cx="4761626" cy="424434"/>
          </a:xfrm>
          <a:prstGeom prst="rect">
            <a:avLst/>
          </a:prstGeom>
        </p:spPr>
        <p:txBody>
          <a:bodyPr anchor="t" rtlCol="false" tIns="0" lIns="0" bIns="0" rIns="0">
            <a:spAutoFit/>
          </a:bodyPr>
          <a:lstStyle/>
          <a:p>
            <a:pPr algn="l">
              <a:lnSpc>
                <a:spcPts val="2709"/>
              </a:lnSpc>
            </a:pPr>
            <a:r>
              <a:rPr lang="en-US" b="true" sz="2709" spc="121">
                <a:solidFill>
                  <a:srgbClr val="292828"/>
                </a:solidFill>
                <a:latin typeface="Akzidenz-Grotesk Bold"/>
                <a:ea typeface="Akzidenz-Grotesk Bold"/>
                <a:cs typeface="Akzidenz-Grotesk Bold"/>
                <a:sym typeface="Akzidenz-Grotesk Bold"/>
              </a:rPr>
              <a:t>TECHNOLOGIES</a:t>
            </a:r>
          </a:p>
        </p:txBody>
      </p:sp>
      <p:sp>
        <p:nvSpPr>
          <p:cNvPr name="TextBox 43" id="43"/>
          <p:cNvSpPr txBox="true"/>
          <p:nvPr/>
        </p:nvSpPr>
        <p:spPr>
          <a:xfrm rot="0">
            <a:off x="7998743" y="351784"/>
            <a:ext cx="7162296" cy="1080135"/>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Plan</a:t>
            </a:r>
          </a:p>
        </p:txBody>
      </p:sp>
      <p:sp>
        <p:nvSpPr>
          <p:cNvPr name="TextBox 44" id="44"/>
          <p:cNvSpPr txBox="true"/>
          <p:nvPr/>
        </p:nvSpPr>
        <p:spPr>
          <a:xfrm rot="0">
            <a:off x="2230612" y="6538981"/>
            <a:ext cx="691143" cy="385047"/>
          </a:xfrm>
          <a:prstGeom prst="rect">
            <a:avLst/>
          </a:prstGeom>
        </p:spPr>
        <p:txBody>
          <a:bodyPr anchor="t" rtlCol="false" tIns="0" lIns="0" bIns="0" rIns="0">
            <a:spAutoFit/>
          </a:bodyPr>
          <a:lstStyle/>
          <a:p>
            <a:pPr algn="ctr">
              <a:lnSpc>
                <a:spcPts val="2659"/>
              </a:lnSpc>
            </a:pPr>
            <a:r>
              <a:rPr lang="en-US" sz="3643">
                <a:solidFill>
                  <a:srgbClr val="FFFFFF"/>
                </a:solidFill>
                <a:latin typeface="Bebas Neue Cyrillic"/>
                <a:ea typeface="Bebas Neue Cyrillic"/>
                <a:cs typeface="Bebas Neue Cyrillic"/>
                <a:sym typeface="Bebas Neue Cyrillic"/>
              </a:rPr>
              <a:t>04</a:t>
            </a:r>
          </a:p>
        </p:txBody>
      </p:sp>
      <p:sp>
        <p:nvSpPr>
          <p:cNvPr name="TextBox 45" id="45"/>
          <p:cNvSpPr txBox="true"/>
          <p:nvPr/>
        </p:nvSpPr>
        <p:spPr>
          <a:xfrm rot="0">
            <a:off x="2221001" y="7684631"/>
            <a:ext cx="691143" cy="385047"/>
          </a:xfrm>
          <a:prstGeom prst="rect">
            <a:avLst/>
          </a:prstGeom>
        </p:spPr>
        <p:txBody>
          <a:bodyPr anchor="t" rtlCol="false" tIns="0" lIns="0" bIns="0" rIns="0">
            <a:spAutoFit/>
          </a:bodyPr>
          <a:lstStyle/>
          <a:p>
            <a:pPr algn="ctr">
              <a:lnSpc>
                <a:spcPts val="2659"/>
              </a:lnSpc>
            </a:pPr>
            <a:r>
              <a:rPr lang="en-US" sz="3643">
                <a:solidFill>
                  <a:srgbClr val="FFFFFF"/>
                </a:solidFill>
                <a:latin typeface="Bebas Neue Cyrillic"/>
                <a:ea typeface="Bebas Neue Cyrillic"/>
                <a:cs typeface="Bebas Neue Cyrillic"/>
                <a:sym typeface="Bebas Neue Cyrillic"/>
              </a:rPr>
              <a:t>05</a:t>
            </a:r>
          </a:p>
        </p:txBody>
      </p:sp>
      <p:sp>
        <p:nvSpPr>
          <p:cNvPr name="TextBox 46" id="46"/>
          <p:cNvSpPr txBox="true"/>
          <p:nvPr/>
        </p:nvSpPr>
        <p:spPr>
          <a:xfrm rot="0">
            <a:off x="3502756" y="6352929"/>
            <a:ext cx="4761626" cy="770509"/>
          </a:xfrm>
          <a:prstGeom prst="rect">
            <a:avLst/>
          </a:prstGeom>
        </p:spPr>
        <p:txBody>
          <a:bodyPr anchor="t" rtlCol="false" tIns="0" lIns="0" bIns="0" rIns="0">
            <a:spAutoFit/>
          </a:bodyPr>
          <a:lstStyle/>
          <a:p>
            <a:pPr algn="l">
              <a:lnSpc>
                <a:spcPts val="2709"/>
              </a:lnSpc>
            </a:pPr>
            <a:r>
              <a:rPr lang="en-US" b="true" sz="2709" spc="121">
                <a:solidFill>
                  <a:srgbClr val="292828"/>
                </a:solidFill>
                <a:latin typeface="Akzidenz-Grotesk Bold"/>
                <a:ea typeface="Akzidenz-Grotesk Bold"/>
                <a:cs typeface="Akzidenz-Grotesk Bold"/>
                <a:sym typeface="Akzidenz-Grotesk Bold"/>
              </a:rPr>
              <a:t>PRÉTRAITEMENT DES DONNÉES</a:t>
            </a:r>
          </a:p>
        </p:txBody>
      </p:sp>
      <p:sp>
        <p:nvSpPr>
          <p:cNvPr name="TextBox 47" id="47"/>
          <p:cNvSpPr txBox="true"/>
          <p:nvPr/>
        </p:nvSpPr>
        <p:spPr>
          <a:xfrm rot="0">
            <a:off x="3502756" y="7597077"/>
            <a:ext cx="4761626" cy="424434"/>
          </a:xfrm>
          <a:prstGeom prst="rect">
            <a:avLst/>
          </a:prstGeom>
        </p:spPr>
        <p:txBody>
          <a:bodyPr anchor="t" rtlCol="false" tIns="0" lIns="0" bIns="0" rIns="0">
            <a:spAutoFit/>
          </a:bodyPr>
          <a:lstStyle/>
          <a:p>
            <a:pPr algn="l">
              <a:lnSpc>
                <a:spcPts val="2709"/>
              </a:lnSpc>
            </a:pPr>
            <a:r>
              <a:rPr lang="en-US" b="true" sz="2709" spc="121">
                <a:solidFill>
                  <a:srgbClr val="292828"/>
                </a:solidFill>
                <a:latin typeface="Akzidenz-Grotesk Bold"/>
                <a:ea typeface="Akzidenz-Grotesk Bold"/>
                <a:cs typeface="Akzidenz-Grotesk Bold"/>
                <a:sym typeface="Akzidenz-Grotesk Bold"/>
              </a:rPr>
              <a:t>MODÈLES</a:t>
            </a:r>
          </a:p>
        </p:txBody>
      </p:sp>
      <p:sp>
        <p:nvSpPr>
          <p:cNvPr name="TextBox 48" id="48"/>
          <p:cNvSpPr txBox="true"/>
          <p:nvPr/>
        </p:nvSpPr>
        <p:spPr>
          <a:xfrm rot="0">
            <a:off x="11093264" y="3663694"/>
            <a:ext cx="4761626" cy="775063"/>
          </a:xfrm>
          <a:prstGeom prst="rect">
            <a:avLst/>
          </a:prstGeom>
        </p:spPr>
        <p:txBody>
          <a:bodyPr anchor="t" rtlCol="false" tIns="0" lIns="0" bIns="0" rIns="0">
            <a:spAutoFit/>
          </a:bodyPr>
          <a:lstStyle/>
          <a:p>
            <a:pPr algn="l">
              <a:lnSpc>
                <a:spcPts val="2714"/>
              </a:lnSpc>
            </a:pPr>
            <a:r>
              <a:rPr lang="en-US" b="true" sz="2714" spc="122">
                <a:solidFill>
                  <a:srgbClr val="292828"/>
                </a:solidFill>
                <a:latin typeface="Akzidenz-Grotesk Bold"/>
                <a:ea typeface="Akzidenz-Grotesk Bold"/>
                <a:cs typeface="Akzidenz-Grotesk Bold"/>
                <a:sym typeface="Akzidenz-Grotesk Bold"/>
              </a:rPr>
              <a:t>INGÉNIERIES DES CONNAISSANCES</a:t>
            </a:r>
          </a:p>
        </p:txBody>
      </p:sp>
      <p:sp>
        <p:nvSpPr>
          <p:cNvPr name="TextBox 49" id="49"/>
          <p:cNvSpPr txBox="true"/>
          <p:nvPr/>
        </p:nvSpPr>
        <p:spPr>
          <a:xfrm rot="0">
            <a:off x="11093264" y="4963348"/>
            <a:ext cx="4761626" cy="775063"/>
          </a:xfrm>
          <a:prstGeom prst="rect">
            <a:avLst/>
          </a:prstGeom>
        </p:spPr>
        <p:txBody>
          <a:bodyPr anchor="t" rtlCol="false" tIns="0" lIns="0" bIns="0" rIns="0">
            <a:spAutoFit/>
          </a:bodyPr>
          <a:lstStyle/>
          <a:p>
            <a:pPr algn="l">
              <a:lnSpc>
                <a:spcPts val="2714"/>
              </a:lnSpc>
            </a:pPr>
            <a:r>
              <a:rPr lang="en-US" b="true" sz="2714" spc="122">
                <a:solidFill>
                  <a:srgbClr val="292828"/>
                </a:solidFill>
                <a:latin typeface="Akzidenz-Grotesk Bold"/>
                <a:ea typeface="Akzidenz-Grotesk Bold"/>
                <a:cs typeface="Akzidenz-Grotesk Bold"/>
                <a:sym typeface="Akzidenz-Grotesk Bold"/>
              </a:rPr>
              <a:t>SIMULATION DE L’APPLICATION</a:t>
            </a:r>
          </a:p>
        </p:txBody>
      </p:sp>
      <p:sp>
        <p:nvSpPr>
          <p:cNvPr name="TextBox 50" id="50"/>
          <p:cNvSpPr txBox="true"/>
          <p:nvPr/>
        </p:nvSpPr>
        <p:spPr>
          <a:xfrm rot="0">
            <a:off x="11093264" y="6342708"/>
            <a:ext cx="4761626" cy="426765"/>
          </a:xfrm>
          <a:prstGeom prst="rect">
            <a:avLst/>
          </a:prstGeom>
        </p:spPr>
        <p:txBody>
          <a:bodyPr anchor="t" rtlCol="false" tIns="0" lIns="0" bIns="0" rIns="0">
            <a:spAutoFit/>
          </a:bodyPr>
          <a:lstStyle/>
          <a:p>
            <a:pPr algn="l">
              <a:lnSpc>
                <a:spcPts val="2714"/>
              </a:lnSpc>
            </a:pPr>
            <a:r>
              <a:rPr lang="en-US" b="true" sz="2714" spc="122">
                <a:solidFill>
                  <a:srgbClr val="292828"/>
                </a:solidFill>
                <a:latin typeface="Akzidenz-Grotesk Bold"/>
                <a:ea typeface="Akzidenz-Grotesk Bold"/>
                <a:cs typeface="Akzidenz-Grotesk Bold"/>
                <a:sym typeface="Akzidenz-Grotesk Bold"/>
              </a:rPr>
              <a:t>PERSPECTIVES FUTURES</a:t>
            </a:r>
          </a:p>
        </p:txBody>
      </p:sp>
      <p:sp>
        <p:nvSpPr>
          <p:cNvPr name="TextBox 51" id="51"/>
          <p:cNvSpPr txBox="true"/>
          <p:nvPr/>
        </p:nvSpPr>
        <p:spPr>
          <a:xfrm rot="0">
            <a:off x="9383915" y="7647974"/>
            <a:ext cx="691143" cy="385047"/>
          </a:xfrm>
          <a:prstGeom prst="rect">
            <a:avLst/>
          </a:prstGeom>
        </p:spPr>
        <p:txBody>
          <a:bodyPr anchor="t" rtlCol="false" tIns="0" lIns="0" bIns="0" rIns="0">
            <a:spAutoFit/>
          </a:bodyPr>
          <a:lstStyle/>
          <a:p>
            <a:pPr algn="ctr">
              <a:lnSpc>
                <a:spcPts val="2659"/>
              </a:lnSpc>
            </a:pPr>
            <a:r>
              <a:rPr lang="en-US" sz="3643">
                <a:solidFill>
                  <a:srgbClr val="FFFFFF"/>
                </a:solidFill>
                <a:latin typeface="Bebas Neue Cyrillic"/>
                <a:ea typeface="Bebas Neue Cyrillic"/>
                <a:cs typeface="Bebas Neue Cyrillic"/>
                <a:sym typeface="Bebas Neue Cyrillic"/>
              </a:rPr>
              <a:t>10</a:t>
            </a:r>
          </a:p>
        </p:txBody>
      </p:sp>
      <p:sp>
        <p:nvSpPr>
          <p:cNvPr name="TextBox 52" id="52"/>
          <p:cNvSpPr txBox="true"/>
          <p:nvPr/>
        </p:nvSpPr>
        <p:spPr>
          <a:xfrm rot="0">
            <a:off x="11093264" y="7483848"/>
            <a:ext cx="4761626" cy="426765"/>
          </a:xfrm>
          <a:prstGeom prst="rect">
            <a:avLst/>
          </a:prstGeom>
        </p:spPr>
        <p:txBody>
          <a:bodyPr anchor="t" rtlCol="false" tIns="0" lIns="0" bIns="0" rIns="0">
            <a:spAutoFit/>
          </a:bodyPr>
          <a:lstStyle/>
          <a:p>
            <a:pPr algn="l">
              <a:lnSpc>
                <a:spcPts val="2714"/>
              </a:lnSpc>
            </a:pPr>
            <a:r>
              <a:rPr lang="en-US" b="true" sz="2714" spc="122">
                <a:solidFill>
                  <a:srgbClr val="292828"/>
                </a:solidFill>
                <a:latin typeface="Akzidenz-Grotesk Bold"/>
                <a:ea typeface="Akzidenz-Grotesk Bold"/>
                <a:cs typeface="Akzidenz-Grotesk Bold"/>
                <a:sym typeface="Akzidenz-Grotesk Bold"/>
              </a:rPr>
              <a:t>CONCLUSION</a:t>
            </a:r>
          </a:p>
        </p:txBody>
      </p:sp>
      <p:grpSp>
        <p:nvGrpSpPr>
          <p:cNvPr name="Group 53" id="53"/>
          <p:cNvGrpSpPr/>
          <p:nvPr/>
        </p:nvGrpSpPr>
        <p:grpSpPr>
          <a:xfrm rot="0">
            <a:off x="9244280" y="2483170"/>
            <a:ext cx="912078" cy="912078"/>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55" id="55"/>
            <p:cNvSpPr txBox="true"/>
            <p:nvPr/>
          </p:nvSpPr>
          <p:spPr>
            <a:xfrm>
              <a:off x="76200" y="66675"/>
              <a:ext cx="660400" cy="669925"/>
            </a:xfrm>
            <a:prstGeom prst="rect">
              <a:avLst/>
            </a:prstGeom>
          </p:spPr>
          <p:txBody>
            <a:bodyPr anchor="ctr" rtlCol="false" tIns="50800" lIns="50800" bIns="50800" rIns="50800"/>
            <a:lstStyle/>
            <a:p>
              <a:pPr algn="ctr">
                <a:lnSpc>
                  <a:spcPts val="2200"/>
                </a:lnSpc>
              </a:pPr>
            </a:p>
          </p:txBody>
        </p:sp>
      </p:grpSp>
      <p:sp>
        <p:nvSpPr>
          <p:cNvPr name="TextBox 56" id="56"/>
          <p:cNvSpPr txBox="true"/>
          <p:nvPr/>
        </p:nvSpPr>
        <p:spPr>
          <a:xfrm rot="0">
            <a:off x="9383915" y="2848670"/>
            <a:ext cx="691143" cy="385047"/>
          </a:xfrm>
          <a:prstGeom prst="rect">
            <a:avLst/>
          </a:prstGeom>
        </p:spPr>
        <p:txBody>
          <a:bodyPr anchor="t" rtlCol="false" tIns="0" lIns="0" bIns="0" rIns="0">
            <a:spAutoFit/>
          </a:bodyPr>
          <a:lstStyle/>
          <a:p>
            <a:pPr algn="ctr">
              <a:lnSpc>
                <a:spcPts val="2659"/>
              </a:lnSpc>
            </a:pPr>
            <a:r>
              <a:rPr lang="en-US" sz="3643">
                <a:solidFill>
                  <a:srgbClr val="FFFFFF"/>
                </a:solidFill>
                <a:latin typeface="Bebas Neue Cyrillic"/>
                <a:ea typeface="Bebas Neue Cyrillic"/>
                <a:cs typeface="Bebas Neue Cyrillic"/>
                <a:sym typeface="Bebas Neue Cyrillic"/>
              </a:rPr>
              <a:t>06</a:t>
            </a:r>
          </a:p>
        </p:txBody>
      </p:sp>
      <p:sp>
        <p:nvSpPr>
          <p:cNvPr name="TextBox 57" id="57"/>
          <p:cNvSpPr txBox="true"/>
          <p:nvPr/>
        </p:nvSpPr>
        <p:spPr>
          <a:xfrm rot="0">
            <a:off x="11066718" y="2636854"/>
            <a:ext cx="4761626" cy="426765"/>
          </a:xfrm>
          <a:prstGeom prst="rect">
            <a:avLst/>
          </a:prstGeom>
        </p:spPr>
        <p:txBody>
          <a:bodyPr anchor="t" rtlCol="false" tIns="0" lIns="0" bIns="0" rIns="0">
            <a:spAutoFit/>
          </a:bodyPr>
          <a:lstStyle/>
          <a:p>
            <a:pPr algn="l">
              <a:lnSpc>
                <a:spcPts val="2714"/>
              </a:lnSpc>
            </a:pPr>
            <a:r>
              <a:rPr lang="en-US" b="true" sz="2714" spc="122">
                <a:solidFill>
                  <a:srgbClr val="292828"/>
                </a:solidFill>
                <a:latin typeface="Akzidenz-Grotesk Bold"/>
                <a:ea typeface="Akzidenz-Grotesk Bold"/>
                <a:cs typeface="Akzidenz-Grotesk Bold"/>
                <a:sym typeface="Akzidenz-Grotesk Bold"/>
              </a:rPr>
              <a:t>INTÉGRATION DE KAFKA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44046" y="-117983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50167" y="28701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31261" y="2519892"/>
            <a:ext cx="10526128" cy="4884615"/>
          </a:xfrm>
          <a:custGeom>
            <a:avLst/>
            <a:gdLst/>
            <a:ahLst/>
            <a:cxnLst/>
            <a:rect r="r" b="b" t="t" l="l"/>
            <a:pathLst>
              <a:path h="4884615" w="10526128">
                <a:moveTo>
                  <a:pt x="0" y="0"/>
                </a:moveTo>
                <a:lnTo>
                  <a:pt x="10526128" y="0"/>
                </a:lnTo>
                <a:lnTo>
                  <a:pt x="10526128" y="4884615"/>
                </a:lnTo>
                <a:lnTo>
                  <a:pt x="0" y="4884615"/>
                </a:lnTo>
                <a:lnTo>
                  <a:pt x="0" y="0"/>
                </a:lnTo>
                <a:close/>
              </a:path>
            </a:pathLst>
          </a:custGeom>
          <a:blipFill>
            <a:blip r:embed="rId6"/>
            <a:stretch>
              <a:fillRect l="0" t="-543" r="0" b="-543"/>
            </a:stretch>
          </a:blipFill>
        </p:spPr>
      </p:sp>
      <p:sp>
        <p:nvSpPr>
          <p:cNvPr name="TextBox 5" id="5"/>
          <p:cNvSpPr txBox="true"/>
          <p:nvPr/>
        </p:nvSpPr>
        <p:spPr>
          <a:xfrm rot="0">
            <a:off x="457827" y="1739682"/>
            <a:ext cx="6654579" cy="1411351"/>
          </a:xfrm>
          <a:prstGeom prst="rect">
            <a:avLst/>
          </a:prstGeom>
        </p:spPr>
        <p:txBody>
          <a:bodyPr anchor="t" rtlCol="false" tIns="0" lIns="0" bIns="0" rIns="0">
            <a:spAutoFit/>
          </a:bodyPr>
          <a:lstStyle/>
          <a:p>
            <a:pPr algn="l">
              <a:lnSpc>
                <a:spcPts val="6350"/>
              </a:lnSpc>
            </a:pPr>
            <a:r>
              <a:rPr lang="en-US" sz="5000" b="true">
                <a:solidFill>
                  <a:srgbClr val="0E2F5F"/>
                </a:solidFill>
                <a:latin typeface="Akzidenz-Grotesk Heavy"/>
                <a:ea typeface="Akzidenz-Grotesk Heavy"/>
                <a:cs typeface="Akzidenz-Grotesk Heavy"/>
                <a:sym typeface="Akzidenz-Grotesk Heavy"/>
              </a:rPr>
              <a:t>CNN</a:t>
            </a:r>
          </a:p>
          <a:p>
            <a:pPr algn="l" marL="0" indent="0" lvl="0">
              <a:lnSpc>
                <a:spcPts val="4064"/>
              </a:lnSpc>
              <a:spcBef>
                <a:spcPct val="0"/>
              </a:spcBef>
            </a:pPr>
            <a:r>
              <a:rPr lang="en-US" b="true" sz="3200">
                <a:solidFill>
                  <a:srgbClr val="0E2F5F"/>
                </a:solidFill>
                <a:latin typeface="Akzidenz-Grotesk Heavy"/>
                <a:ea typeface="Akzidenz-Grotesk Heavy"/>
                <a:cs typeface="Akzidenz-Grotesk Heavy"/>
                <a:sym typeface="Akzidenz-Grotesk Heavy"/>
              </a:rPr>
              <a:t>réseau de neurones convolutif</a:t>
            </a:r>
          </a:p>
        </p:txBody>
      </p:sp>
      <p:sp>
        <p:nvSpPr>
          <p:cNvPr name="TextBox 6" id="6"/>
          <p:cNvSpPr txBox="true"/>
          <p:nvPr/>
        </p:nvSpPr>
        <p:spPr>
          <a:xfrm rot="0">
            <a:off x="457827" y="3961766"/>
            <a:ext cx="6005488" cy="1544318"/>
          </a:xfrm>
          <a:prstGeom prst="rect">
            <a:avLst/>
          </a:prstGeom>
        </p:spPr>
        <p:txBody>
          <a:bodyPr anchor="t" rtlCol="false" tIns="0" lIns="0" bIns="0" rIns="0">
            <a:spAutoFit/>
          </a:bodyPr>
          <a:lstStyle/>
          <a:p>
            <a:pPr algn="l" marL="0" indent="0" lvl="0">
              <a:lnSpc>
                <a:spcPts val="3080"/>
              </a:lnSpc>
              <a:spcBef>
                <a:spcPct val="0"/>
              </a:spcBef>
            </a:pPr>
            <a:r>
              <a:rPr lang="en-US" b="true" sz="2200">
                <a:solidFill>
                  <a:srgbClr val="021828"/>
                </a:solidFill>
                <a:latin typeface="Aileron Bold"/>
                <a:ea typeface="Aileron Bold"/>
                <a:cs typeface="Aileron Bold"/>
                <a:sym typeface="Aileron Bold"/>
              </a:rPr>
              <a:t>Un réseau de neurones convolutif (CNN) est un modèle d’apprentissage automatique spécialisé dans le traitement des images et des données visuelles.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44046" y="-117983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50167" y="28701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992" y="2278453"/>
            <a:ext cx="10052798" cy="5730095"/>
          </a:xfrm>
          <a:custGeom>
            <a:avLst/>
            <a:gdLst/>
            <a:ahLst/>
            <a:cxnLst/>
            <a:rect r="r" b="b" t="t" l="l"/>
            <a:pathLst>
              <a:path h="5730095" w="10052798">
                <a:moveTo>
                  <a:pt x="0" y="0"/>
                </a:moveTo>
                <a:lnTo>
                  <a:pt x="10052798" y="0"/>
                </a:lnTo>
                <a:lnTo>
                  <a:pt x="10052798" y="5730094"/>
                </a:lnTo>
                <a:lnTo>
                  <a:pt x="0" y="5730094"/>
                </a:lnTo>
                <a:lnTo>
                  <a:pt x="0" y="0"/>
                </a:lnTo>
                <a:close/>
              </a:path>
            </a:pathLst>
          </a:custGeom>
          <a:blipFill>
            <a:blip r:embed="rId6"/>
            <a:stretch>
              <a:fillRect l="0" t="0" r="0" b="0"/>
            </a:stretch>
          </a:blipFill>
        </p:spPr>
      </p:sp>
      <p:sp>
        <p:nvSpPr>
          <p:cNvPr name="TextBox 5" id="5"/>
          <p:cNvSpPr txBox="true"/>
          <p:nvPr/>
        </p:nvSpPr>
        <p:spPr>
          <a:xfrm rot="0">
            <a:off x="146992" y="923925"/>
            <a:ext cx="4699188" cy="680673"/>
          </a:xfrm>
          <a:prstGeom prst="rect">
            <a:avLst/>
          </a:prstGeom>
        </p:spPr>
        <p:txBody>
          <a:bodyPr anchor="t" rtlCol="false" tIns="0" lIns="0" bIns="0" rIns="0">
            <a:spAutoFit/>
          </a:bodyPr>
          <a:lstStyle/>
          <a:p>
            <a:pPr algn="l" marL="0" indent="0" lvl="0">
              <a:lnSpc>
                <a:spcPts val="4814"/>
              </a:lnSpc>
              <a:spcBef>
                <a:spcPct val="0"/>
              </a:spcBef>
            </a:pPr>
            <a:r>
              <a:rPr lang="en-US" b="true" sz="3791">
                <a:solidFill>
                  <a:srgbClr val="0E2F5F"/>
                </a:solidFill>
                <a:latin typeface="Akzidenz-Grotesk Heavy"/>
                <a:ea typeface="Akzidenz-Grotesk Heavy"/>
                <a:cs typeface="Akzidenz-Grotesk Heavy"/>
                <a:sym typeface="Akzidenz-Grotesk Heavy"/>
              </a:rPr>
              <a:t>Le modèle CNN 1D</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21</a:t>
            </a:r>
          </a:p>
        </p:txBody>
      </p:sp>
      <p:sp>
        <p:nvSpPr>
          <p:cNvPr name="Freeform 7" id="7"/>
          <p:cNvSpPr/>
          <p:nvPr/>
        </p:nvSpPr>
        <p:spPr>
          <a:xfrm flipH="false" flipV="false" rot="0">
            <a:off x="10400612" y="1151934"/>
            <a:ext cx="7685796" cy="5406111"/>
          </a:xfrm>
          <a:custGeom>
            <a:avLst/>
            <a:gdLst/>
            <a:ahLst/>
            <a:cxnLst/>
            <a:rect r="r" b="b" t="t" l="l"/>
            <a:pathLst>
              <a:path h="5406111" w="7685796">
                <a:moveTo>
                  <a:pt x="0" y="0"/>
                </a:moveTo>
                <a:lnTo>
                  <a:pt x="7685796" y="0"/>
                </a:lnTo>
                <a:lnTo>
                  <a:pt x="7685796" y="5406111"/>
                </a:lnTo>
                <a:lnTo>
                  <a:pt x="0" y="5406111"/>
                </a:lnTo>
                <a:lnTo>
                  <a:pt x="0" y="0"/>
                </a:lnTo>
                <a:close/>
              </a:path>
            </a:pathLst>
          </a:custGeom>
          <a:blipFill>
            <a:blip r:embed="rId7"/>
            <a:stretch>
              <a:fillRect l="0" t="0" r="0" b="0"/>
            </a:stretch>
          </a:blipFill>
        </p:spPr>
      </p:sp>
      <p:sp>
        <p:nvSpPr>
          <p:cNvPr name="Freeform 8" id="8"/>
          <p:cNvSpPr/>
          <p:nvPr/>
        </p:nvSpPr>
        <p:spPr>
          <a:xfrm flipH="false" flipV="false" rot="0">
            <a:off x="10400612" y="7043880"/>
            <a:ext cx="7688379" cy="2809539"/>
          </a:xfrm>
          <a:custGeom>
            <a:avLst/>
            <a:gdLst/>
            <a:ahLst/>
            <a:cxnLst/>
            <a:rect r="r" b="b" t="t" l="l"/>
            <a:pathLst>
              <a:path h="2809539" w="7688379">
                <a:moveTo>
                  <a:pt x="0" y="0"/>
                </a:moveTo>
                <a:lnTo>
                  <a:pt x="7688378" y="0"/>
                </a:lnTo>
                <a:lnTo>
                  <a:pt x="7688378" y="2809539"/>
                </a:lnTo>
                <a:lnTo>
                  <a:pt x="0" y="2809539"/>
                </a:lnTo>
                <a:lnTo>
                  <a:pt x="0" y="0"/>
                </a:lnTo>
                <a:close/>
              </a:path>
            </a:pathLst>
          </a:custGeom>
          <a:blipFill>
            <a:blip r:embed="rId8"/>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44046" y="-117983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850167" y="28701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8096" y="1631570"/>
            <a:ext cx="9163599" cy="6480219"/>
          </a:xfrm>
          <a:custGeom>
            <a:avLst/>
            <a:gdLst/>
            <a:ahLst/>
            <a:cxnLst/>
            <a:rect r="r" b="b" t="t" l="l"/>
            <a:pathLst>
              <a:path h="6480219" w="9163599">
                <a:moveTo>
                  <a:pt x="0" y="0"/>
                </a:moveTo>
                <a:lnTo>
                  <a:pt x="9163598" y="0"/>
                </a:lnTo>
                <a:lnTo>
                  <a:pt x="9163598" y="6480219"/>
                </a:lnTo>
                <a:lnTo>
                  <a:pt x="0" y="6480219"/>
                </a:lnTo>
                <a:lnTo>
                  <a:pt x="0" y="0"/>
                </a:lnTo>
                <a:close/>
              </a:path>
            </a:pathLst>
          </a:custGeom>
          <a:blipFill>
            <a:blip r:embed="rId6"/>
            <a:stretch>
              <a:fillRect l="0" t="0" r="-9343" b="0"/>
            </a:stretch>
          </a:blipFill>
        </p:spPr>
      </p:sp>
      <p:sp>
        <p:nvSpPr>
          <p:cNvPr name="TextBox 5" id="5"/>
          <p:cNvSpPr txBox="true"/>
          <p:nvPr/>
        </p:nvSpPr>
        <p:spPr>
          <a:xfrm rot="0">
            <a:off x="460463" y="561324"/>
            <a:ext cx="4829432" cy="680673"/>
          </a:xfrm>
          <a:prstGeom prst="rect">
            <a:avLst/>
          </a:prstGeom>
        </p:spPr>
        <p:txBody>
          <a:bodyPr anchor="t" rtlCol="false" tIns="0" lIns="0" bIns="0" rIns="0">
            <a:spAutoFit/>
          </a:bodyPr>
          <a:lstStyle/>
          <a:p>
            <a:pPr algn="l" marL="0" indent="0" lvl="0">
              <a:lnSpc>
                <a:spcPts val="4814"/>
              </a:lnSpc>
              <a:spcBef>
                <a:spcPct val="0"/>
              </a:spcBef>
            </a:pPr>
            <a:r>
              <a:rPr lang="en-US" b="true" sz="3791">
                <a:solidFill>
                  <a:srgbClr val="0E2F5F"/>
                </a:solidFill>
                <a:latin typeface="Akzidenz-Grotesk Heavy"/>
                <a:ea typeface="Akzidenz-Grotesk Heavy"/>
                <a:cs typeface="Akzidenz-Grotesk Heavy"/>
                <a:sym typeface="Akzidenz-Grotesk Heavy"/>
              </a:rPr>
              <a:t>Le modèle CNN 2D</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22</a:t>
            </a:r>
          </a:p>
        </p:txBody>
      </p:sp>
      <p:sp>
        <p:nvSpPr>
          <p:cNvPr name="Freeform 7" id="7"/>
          <p:cNvSpPr/>
          <p:nvPr/>
        </p:nvSpPr>
        <p:spPr>
          <a:xfrm flipH="false" flipV="false" rot="0">
            <a:off x="6334825" y="6302328"/>
            <a:ext cx="11555155" cy="3618922"/>
          </a:xfrm>
          <a:custGeom>
            <a:avLst/>
            <a:gdLst/>
            <a:ahLst/>
            <a:cxnLst/>
            <a:rect r="r" b="b" t="t" l="l"/>
            <a:pathLst>
              <a:path h="3618922" w="11555155">
                <a:moveTo>
                  <a:pt x="0" y="0"/>
                </a:moveTo>
                <a:lnTo>
                  <a:pt x="11555155" y="0"/>
                </a:lnTo>
                <a:lnTo>
                  <a:pt x="11555155" y="3618922"/>
                </a:lnTo>
                <a:lnTo>
                  <a:pt x="0" y="3618922"/>
                </a:lnTo>
                <a:lnTo>
                  <a:pt x="0" y="0"/>
                </a:lnTo>
                <a:close/>
              </a:path>
            </a:pathLst>
          </a:custGeom>
          <a:blipFill>
            <a:blip r:embed="rId7"/>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044046" y="-1179835"/>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761837"/>
            <a:ext cx="10329684" cy="3676487"/>
          </a:xfrm>
          <a:custGeom>
            <a:avLst/>
            <a:gdLst/>
            <a:ahLst/>
            <a:cxnLst/>
            <a:rect r="r" b="b" t="t" l="l"/>
            <a:pathLst>
              <a:path h="3676487" w="10329684">
                <a:moveTo>
                  <a:pt x="0" y="0"/>
                </a:moveTo>
                <a:lnTo>
                  <a:pt x="10329684" y="0"/>
                </a:lnTo>
                <a:lnTo>
                  <a:pt x="10329684" y="3676487"/>
                </a:lnTo>
                <a:lnTo>
                  <a:pt x="0" y="3676487"/>
                </a:lnTo>
                <a:lnTo>
                  <a:pt x="0" y="0"/>
                </a:lnTo>
                <a:close/>
              </a:path>
            </a:pathLst>
          </a:custGeom>
          <a:blipFill>
            <a:blip r:embed="rId4"/>
            <a:stretch>
              <a:fillRect l="0" t="-222988" r="0" b="-6107"/>
            </a:stretch>
          </a:blipFill>
        </p:spPr>
      </p:sp>
      <p:sp>
        <p:nvSpPr>
          <p:cNvPr name="TextBox 4" id="4"/>
          <p:cNvSpPr txBox="true"/>
          <p:nvPr/>
        </p:nvSpPr>
        <p:spPr>
          <a:xfrm rot="0">
            <a:off x="202270" y="635976"/>
            <a:ext cx="4614490" cy="680673"/>
          </a:xfrm>
          <a:prstGeom prst="rect">
            <a:avLst/>
          </a:prstGeom>
        </p:spPr>
        <p:txBody>
          <a:bodyPr anchor="t" rtlCol="false" tIns="0" lIns="0" bIns="0" rIns="0">
            <a:spAutoFit/>
          </a:bodyPr>
          <a:lstStyle/>
          <a:p>
            <a:pPr algn="l" marL="0" indent="0" lvl="0">
              <a:lnSpc>
                <a:spcPts val="4814"/>
              </a:lnSpc>
              <a:spcBef>
                <a:spcPct val="0"/>
              </a:spcBef>
            </a:pPr>
            <a:r>
              <a:rPr lang="en-US" b="true" sz="3791">
                <a:solidFill>
                  <a:srgbClr val="0E2F5F"/>
                </a:solidFill>
                <a:latin typeface="Akzidenz-Grotesk Heavy"/>
                <a:ea typeface="Akzidenz-Grotesk Heavy"/>
                <a:cs typeface="Akzidenz-Grotesk Heavy"/>
                <a:sym typeface="Akzidenz-Grotesk Heavy"/>
              </a:rPr>
              <a:t>Le modèle CNN 3D</a:t>
            </a:r>
          </a:p>
        </p:txBody>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23</a:t>
            </a:r>
          </a:p>
        </p:txBody>
      </p:sp>
      <p:sp>
        <p:nvSpPr>
          <p:cNvPr name="Freeform 6" id="6"/>
          <p:cNvSpPr/>
          <p:nvPr/>
        </p:nvSpPr>
        <p:spPr>
          <a:xfrm flipH="false" flipV="false" rot="0">
            <a:off x="4124650" y="5883512"/>
            <a:ext cx="13409251" cy="4152372"/>
          </a:xfrm>
          <a:custGeom>
            <a:avLst/>
            <a:gdLst/>
            <a:ahLst/>
            <a:cxnLst/>
            <a:rect r="r" b="b" t="t" l="l"/>
            <a:pathLst>
              <a:path h="4152372" w="13409251">
                <a:moveTo>
                  <a:pt x="0" y="0"/>
                </a:moveTo>
                <a:lnTo>
                  <a:pt x="13409251" y="0"/>
                </a:lnTo>
                <a:lnTo>
                  <a:pt x="13409251" y="4152372"/>
                </a:lnTo>
                <a:lnTo>
                  <a:pt x="0" y="4152372"/>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308439"/>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4648406" y="1028700"/>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556735" y="7846572"/>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729932" y="8058561"/>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6597888" y="5515289"/>
            <a:ext cx="1025128" cy="1025128"/>
          </a:xfrm>
          <a:custGeom>
            <a:avLst/>
            <a:gdLst/>
            <a:ahLst/>
            <a:cxnLst/>
            <a:rect r="r" b="b" t="t" l="l"/>
            <a:pathLst>
              <a:path h="1025128" w="1025128">
                <a:moveTo>
                  <a:pt x="0" y="0"/>
                </a:moveTo>
                <a:lnTo>
                  <a:pt x="1025128" y="0"/>
                </a:lnTo>
                <a:lnTo>
                  <a:pt x="1025128" y="1025128"/>
                </a:lnTo>
                <a:lnTo>
                  <a:pt x="0" y="1025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7250625" y="1805667"/>
            <a:ext cx="9585390" cy="3834440"/>
          </a:xfrm>
          <a:prstGeom prst="rect">
            <a:avLst/>
          </a:prstGeom>
        </p:spPr>
        <p:txBody>
          <a:bodyPr anchor="t" rtlCol="false" tIns="0" lIns="0" bIns="0" rIns="0">
            <a:spAutoFit/>
          </a:bodyPr>
          <a:lstStyle/>
          <a:p>
            <a:pPr algn="l">
              <a:lnSpc>
                <a:spcPts val="7365"/>
              </a:lnSpc>
            </a:pPr>
            <a:r>
              <a:rPr lang="en-US" sz="5799" b="true">
                <a:solidFill>
                  <a:srgbClr val="0E2F5F"/>
                </a:solidFill>
                <a:latin typeface="Akzidenz-Grotesk Heavy"/>
                <a:ea typeface="Akzidenz-Grotesk Heavy"/>
                <a:cs typeface="Akzidenz-Grotesk Heavy"/>
                <a:sym typeface="Akzidenz-Grotesk Heavy"/>
              </a:rPr>
              <a:t>Comment utiliser ces modèles pour effectuer des prédictions sur des données en temps réel ?</a:t>
            </a: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E2F5F"/>
                </a:solidFill>
                <a:latin typeface="Canva Sans"/>
                <a:ea typeface="Canva Sans"/>
                <a:cs typeface="Canva Sans"/>
                <a:sym typeface="Canva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538129" y="4156188"/>
            <a:ext cx="4829892" cy="5894830"/>
            <a:chOff x="0" y="0"/>
            <a:chExt cx="1272070" cy="1552548"/>
          </a:xfrm>
        </p:grpSpPr>
        <p:sp>
          <p:nvSpPr>
            <p:cNvPr name="Freeform 3" id="3"/>
            <p:cNvSpPr/>
            <p:nvPr/>
          </p:nvSpPr>
          <p:spPr>
            <a:xfrm flipH="false" flipV="false" rot="0">
              <a:off x="0" y="0"/>
              <a:ext cx="1272070" cy="1552548"/>
            </a:xfrm>
            <a:custGeom>
              <a:avLst/>
              <a:gdLst/>
              <a:ahLst/>
              <a:cxnLst/>
              <a:rect r="r" b="b" t="t" l="l"/>
              <a:pathLst>
                <a:path h="1552548" w="1272070">
                  <a:moveTo>
                    <a:pt x="94572" y="0"/>
                  </a:moveTo>
                  <a:lnTo>
                    <a:pt x="1177498" y="0"/>
                  </a:lnTo>
                  <a:cubicBezTo>
                    <a:pt x="1229729" y="0"/>
                    <a:pt x="1272070" y="42341"/>
                    <a:pt x="1272070" y="94572"/>
                  </a:cubicBezTo>
                  <a:lnTo>
                    <a:pt x="1272070" y="1457976"/>
                  </a:lnTo>
                  <a:cubicBezTo>
                    <a:pt x="1272070" y="1483058"/>
                    <a:pt x="1262106" y="1507113"/>
                    <a:pt x="1244371" y="1524848"/>
                  </a:cubicBezTo>
                  <a:cubicBezTo>
                    <a:pt x="1226635" y="1542584"/>
                    <a:pt x="1202580" y="1552548"/>
                    <a:pt x="1177498" y="1552548"/>
                  </a:cubicBezTo>
                  <a:lnTo>
                    <a:pt x="94572" y="1552548"/>
                  </a:lnTo>
                  <a:cubicBezTo>
                    <a:pt x="69490" y="1552548"/>
                    <a:pt x="45435" y="1542584"/>
                    <a:pt x="27700" y="1524848"/>
                  </a:cubicBezTo>
                  <a:cubicBezTo>
                    <a:pt x="9964" y="1507113"/>
                    <a:pt x="0" y="1483058"/>
                    <a:pt x="0" y="1457976"/>
                  </a:cubicBezTo>
                  <a:lnTo>
                    <a:pt x="0" y="94572"/>
                  </a:lnTo>
                  <a:cubicBezTo>
                    <a:pt x="0" y="69490"/>
                    <a:pt x="9964" y="45435"/>
                    <a:pt x="27700" y="27700"/>
                  </a:cubicBezTo>
                  <a:cubicBezTo>
                    <a:pt x="45435" y="9964"/>
                    <a:pt x="69490" y="0"/>
                    <a:pt x="94572" y="0"/>
                  </a:cubicBezTo>
                  <a:close/>
                </a:path>
              </a:pathLst>
            </a:custGeom>
            <a:solidFill>
              <a:srgbClr val="E1EDFC"/>
            </a:solidFill>
          </p:spPr>
        </p:sp>
        <p:sp>
          <p:nvSpPr>
            <p:cNvPr name="TextBox 4" id="4"/>
            <p:cNvSpPr txBox="true"/>
            <p:nvPr/>
          </p:nvSpPr>
          <p:spPr>
            <a:xfrm>
              <a:off x="0" y="-47625"/>
              <a:ext cx="1272070" cy="1600173"/>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212442" y="5361949"/>
            <a:ext cx="17863116" cy="3483308"/>
          </a:xfrm>
          <a:custGeom>
            <a:avLst/>
            <a:gdLst/>
            <a:ahLst/>
            <a:cxnLst/>
            <a:rect r="r" b="b" t="t" l="l"/>
            <a:pathLst>
              <a:path h="3483308" w="17863116">
                <a:moveTo>
                  <a:pt x="0" y="0"/>
                </a:moveTo>
                <a:lnTo>
                  <a:pt x="17863116" y="0"/>
                </a:lnTo>
                <a:lnTo>
                  <a:pt x="17863116" y="3483308"/>
                </a:lnTo>
                <a:lnTo>
                  <a:pt x="0" y="3483308"/>
                </a:lnTo>
                <a:lnTo>
                  <a:pt x="0" y="0"/>
                </a:lnTo>
                <a:close/>
              </a:path>
            </a:pathLst>
          </a:custGeom>
          <a:blipFill>
            <a:blip r:embed="rId2"/>
            <a:stretch>
              <a:fillRect l="0" t="0" r="0" b="0"/>
            </a:stretch>
          </a:blipFill>
        </p:spPr>
      </p:sp>
      <p:sp>
        <p:nvSpPr>
          <p:cNvPr name="Freeform 6" id="6"/>
          <p:cNvSpPr/>
          <p:nvPr/>
        </p:nvSpPr>
        <p:spPr>
          <a:xfrm flipH="false" flipV="false" rot="0">
            <a:off x="15830592" y="0"/>
            <a:ext cx="2244966" cy="2244966"/>
          </a:xfrm>
          <a:custGeom>
            <a:avLst/>
            <a:gdLst/>
            <a:ahLst/>
            <a:cxnLst/>
            <a:rect r="r" b="b" t="t" l="l"/>
            <a:pathLst>
              <a:path h="2244966" w="2244966">
                <a:moveTo>
                  <a:pt x="0" y="0"/>
                </a:moveTo>
                <a:lnTo>
                  <a:pt x="2244966" y="0"/>
                </a:lnTo>
                <a:lnTo>
                  <a:pt x="2244966" y="2244966"/>
                </a:lnTo>
                <a:lnTo>
                  <a:pt x="0" y="2244966"/>
                </a:lnTo>
                <a:lnTo>
                  <a:pt x="0" y="0"/>
                </a:lnTo>
                <a:close/>
              </a:path>
            </a:pathLst>
          </a:custGeom>
          <a:blipFill>
            <a:blip r:embed="rId3"/>
            <a:stretch>
              <a:fillRect l="0" t="0" r="0" b="0"/>
            </a:stretch>
          </a:blipFill>
        </p:spPr>
      </p:sp>
      <p:sp>
        <p:nvSpPr>
          <p:cNvPr name="TextBox 7" id="7"/>
          <p:cNvSpPr txBox="true"/>
          <p:nvPr/>
        </p:nvSpPr>
        <p:spPr>
          <a:xfrm rot="0">
            <a:off x="798735" y="572440"/>
            <a:ext cx="11620609" cy="761922"/>
          </a:xfrm>
          <a:prstGeom prst="rect">
            <a:avLst/>
          </a:prstGeom>
        </p:spPr>
        <p:txBody>
          <a:bodyPr anchor="t" rtlCol="false" tIns="0" lIns="0" bIns="0" rIns="0">
            <a:spAutoFit/>
          </a:bodyPr>
          <a:lstStyle/>
          <a:p>
            <a:pPr algn="l">
              <a:lnSpc>
                <a:spcPts val="5461"/>
              </a:lnSpc>
            </a:pPr>
            <a:r>
              <a:rPr lang="en-US" sz="4300" b="true">
                <a:solidFill>
                  <a:srgbClr val="0E2F5F"/>
                </a:solidFill>
                <a:latin typeface="Akzidenz-Grotesk Heavy"/>
                <a:ea typeface="Akzidenz-Grotesk Heavy"/>
                <a:cs typeface="Akzidenz-Grotesk Heavy"/>
                <a:sym typeface="Akzidenz-Grotesk Heavy"/>
              </a:rPr>
              <a:t>GAN (Generative Adversarial Network)</a:t>
            </a:r>
          </a:p>
        </p:txBody>
      </p:sp>
      <p:sp>
        <p:nvSpPr>
          <p:cNvPr name="TextBox 8" id="8"/>
          <p:cNvSpPr txBox="true"/>
          <p:nvPr/>
        </p:nvSpPr>
        <p:spPr>
          <a:xfrm rot="0">
            <a:off x="798735" y="2179158"/>
            <a:ext cx="12368312" cy="2716067"/>
          </a:xfrm>
          <a:prstGeom prst="rect">
            <a:avLst/>
          </a:prstGeom>
        </p:spPr>
        <p:txBody>
          <a:bodyPr anchor="t" rtlCol="false" tIns="0" lIns="0" bIns="0" rIns="0">
            <a:spAutoFit/>
          </a:bodyPr>
          <a:lstStyle/>
          <a:p>
            <a:pPr algn="just">
              <a:lnSpc>
                <a:spcPts val="3080"/>
              </a:lnSpc>
            </a:pPr>
            <a:r>
              <a:rPr lang="en-US" sz="2200" b="true">
                <a:solidFill>
                  <a:srgbClr val="021828"/>
                </a:solidFill>
                <a:latin typeface="Aileron Bold"/>
                <a:ea typeface="Aileron Bold"/>
                <a:cs typeface="Aileron Bold"/>
                <a:sym typeface="Aileron Bold"/>
              </a:rPr>
              <a:t>GPT-2 est un grand modèle de langage d'OpenAI qui a été pré-entraîné sur un ensemble de données de 8 millions de pages Web.</a:t>
            </a:r>
          </a:p>
          <a:p>
            <a:pPr algn="just">
              <a:lnSpc>
                <a:spcPts val="3080"/>
              </a:lnSpc>
            </a:pPr>
          </a:p>
          <a:p>
            <a:pPr algn="just">
              <a:lnSpc>
                <a:spcPts val="3080"/>
              </a:lnSpc>
            </a:pPr>
            <a:r>
              <a:rPr lang="en-US" sz="2200" b="true">
                <a:solidFill>
                  <a:srgbClr val="021828"/>
                </a:solidFill>
                <a:latin typeface="Aileron Bold"/>
                <a:ea typeface="Aileron Bold"/>
                <a:cs typeface="Aileron Bold"/>
                <a:sym typeface="Aileron Bold"/>
              </a:rPr>
              <a:t>L’architecture de notre projet se concentre sur le traitement des tweets en temps réel, en s'appuyant sur des composants distribués pour gérer la production, la consommation, et l'analyse des données.</a:t>
            </a:r>
          </a:p>
          <a:p>
            <a:pPr algn="just">
              <a:lnSpc>
                <a:spcPts val="3080"/>
              </a:lnSpc>
            </a:pP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8F4EB"/>
        </a:solidFill>
      </p:bgPr>
    </p:bg>
    <p:spTree>
      <p:nvGrpSpPr>
        <p:cNvPr id="1" name=""/>
        <p:cNvGrpSpPr/>
        <p:nvPr/>
      </p:nvGrpSpPr>
      <p:grpSpPr>
        <a:xfrm>
          <a:off x="0" y="0"/>
          <a:ext cx="0" cy="0"/>
          <a:chOff x="0" y="0"/>
          <a:chExt cx="0" cy="0"/>
        </a:xfrm>
      </p:grpSpPr>
      <p:sp>
        <p:nvSpPr>
          <p:cNvPr name="Freeform 2" id="2"/>
          <p:cNvSpPr/>
          <p:nvPr/>
        </p:nvSpPr>
        <p:spPr>
          <a:xfrm flipH="false" flipV="false" rot="0">
            <a:off x="1907380" y="0"/>
            <a:ext cx="13958404" cy="10468803"/>
          </a:xfrm>
          <a:custGeom>
            <a:avLst/>
            <a:gdLst/>
            <a:ahLst/>
            <a:cxnLst/>
            <a:rect r="r" b="b" t="t" l="l"/>
            <a:pathLst>
              <a:path h="10468803" w="13958404">
                <a:moveTo>
                  <a:pt x="0" y="0"/>
                </a:moveTo>
                <a:lnTo>
                  <a:pt x="13958404" y="0"/>
                </a:lnTo>
                <a:lnTo>
                  <a:pt x="13958404" y="10468803"/>
                </a:lnTo>
                <a:lnTo>
                  <a:pt x="0" y="10468803"/>
                </a:lnTo>
                <a:lnTo>
                  <a:pt x="0" y="0"/>
                </a:lnTo>
                <a:close/>
              </a:path>
            </a:pathLst>
          </a:custGeom>
          <a:blipFill>
            <a:blip r:embed="rId2"/>
            <a:stretch>
              <a:fillRect l="0" t="0" r="0" b="0"/>
            </a:stretch>
          </a:blipFill>
        </p:spPr>
      </p:sp>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18359" y="3222139"/>
            <a:ext cx="12248881" cy="3896987"/>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INTÉGRATION DE KAFKA</a:t>
            </a:r>
          </a:p>
        </p:txBody>
      </p:sp>
      <p:grpSp>
        <p:nvGrpSpPr>
          <p:cNvPr name="Group 3" id="3"/>
          <p:cNvGrpSpPr/>
          <p:nvPr/>
        </p:nvGrpSpPr>
        <p:grpSpPr>
          <a:xfrm rot="0">
            <a:off x="3424608" y="-1072654"/>
            <a:ext cx="11438784" cy="2839490"/>
            <a:chOff x="0" y="0"/>
            <a:chExt cx="3012684" cy="747849"/>
          </a:xfrm>
        </p:grpSpPr>
        <p:sp>
          <p:nvSpPr>
            <p:cNvPr name="Freeform 4" id="4"/>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5" id="5"/>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6" id="6"/>
          <p:cNvGrpSpPr/>
          <p:nvPr/>
        </p:nvGrpSpPr>
        <p:grpSpPr>
          <a:xfrm rot="0">
            <a:off x="8395527" y="1028700"/>
            <a:ext cx="1496945" cy="14969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77237" y="4673890"/>
            <a:ext cx="1519327" cy="469610"/>
          </a:xfrm>
          <a:custGeom>
            <a:avLst/>
            <a:gdLst/>
            <a:ahLst/>
            <a:cxnLst/>
            <a:rect r="r" b="b" t="t" l="l"/>
            <a:pathLst>
              <a:path h="469610" w="1519327">
                <a:moveTo>
                  <a:pt x="0" y="0"/>
                </a:moveTo>
                <a:lnTo>
                  <a:pt x="1519328" y="0"/>
                </a:lnTo>
                <a:lnTo>
                  <a:pt x="1519328"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6189036" y="4673890"/>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8996715"/>
            <a:ext cx="18288000" cy="1290285"/>
            <a:chOff x="0" y="0"/>
            <a:chExt cx="4816593" cy="339828"/>
          </a:xfrm>
        </p:grpSpPr>
        <p:sp>
          <p:nvSpPr>
            <p:cNvPr name="Freeform 13" id="13"/>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4" id="14"/>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330212"/>
            <a:ext cx="10839852" cy="5626576"/>
          </a:xfrm>
          <a:custGeom>
            <a:avLst/>
            <a:gdLst/>
            <a:ahLst/>
            <a:cxnLst/>
            <a:rect r="r" b="b" t="t" l="l"/>
            <a:pathLst>
              <a:path h="5626576" w="10839852">
                <a:moveTo>
                  <a:pt x="0" y="0"/>
                </a:moveTo>
                <a:lnTo>
                  <a:pt x="10839852" y="0"/>
                </a:lnTo>
                <a:lnTo>
                  <a:pt x="10839852" y="5626576"/>
                </a:lnTo>
                <a:lnTo>
                  <a:pt x="0" y="5626576"/>
                </a:lnTo>
                <a:lnTo>
                  <a:pt x="0" y="0"/>
                </a:lnTo>
                <a:close/>
              </a:path>
            </a:pathLst>
          </a:custGeom>
          <a:blipFill>
            <a:blip r:embed="rId2"/>
            <a:stretch>
              <a:fillRect l="0" t="-19377" r="-10159" b="0"/>
            </a:stretch>
          </a:blipFill>
        </p:spPr>
      </p:sp>
      <p:sp>
        <p:nvSpPr>
          <p:cNvPr name="Freeform 3" id="3"/>
          <p:cNvSpPr/>
          <p:nvPr/>
        </p:nvSpPr>
        <p:spPr>
          <a:xfrm flipH="false" flipV="false" rot="0">
            <a:off x="16442066" y="-18459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817587" y="287011"/>
            <a:ext cx="1226460" cy="379088"/>
          </a:xfrm>
          <a:custGeom>
            <a:avLst/>
            <a:gdLst/>
            <a:ahLst/>
            <a:cxnLst/>
            <a:rect r="r" b="b" t="t" l="l"/>
            <a:pathLst>
              <a:path h="379088" w="1226460">
                <a:moveTo>
                  <a:pt x="0" y="0"/>
                </a:moveTo>
                <a:lnTo>
                  <a:pt x="1226459" y="0"/>
                </a:lnTo>
                <a:lnTo>
                  <a:pt x="1226459" y="379088"/>
                </a:lnTo>
                <a:lnTo>
                  <a:pt x="0" y="3790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33694" y="817354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11200045" y="3234605"/>
            <a:ext cx="6654579" cy="807720"/>
          </a:xfrm>
          <a:prstGeom prst="rect">
            <a:avLst/>
          </a:prstGeom>
        </p:spPr>
        <p:txBody>
          <a:bodyPr anchor="t" rtlCol="false" tIns="0" lIns="0" bIns="0" rIns="0">
            <a:spAutoFit/>
          </a:bodyPr>
          <a:lstStyle/>
          <a:p>
            <a:pPr algn="l" marL="0" indent="0" lvl="0">
              <a:lnSpc>
                <a:spcPts val="5715"/>
              </a:lnSpc>
              <a:spcBef>
                <a:spcPct val="0"/>
              </a:spcBef>
            </a:pPr>
            <a:r>
              <a:rPr lang="en-US" b="true" sz="4500">
                <a:solidFill>
                  <a:srgbClr val="0E2F5F"/>
                </a:solidFill>
                <a:latin typeface="Akzidenz-Grotesk Heavy"/>
                <a:ea typeface="Akzidenz-Grotesk Heavy"/>
                <a:cs typeface="Akzidenz-Grotesk Heavy"/>
                <a:sym typeface="Akzidenz-Grotesk Heavy"/>
              </a:rPr>
              <a:t>Étapes</a:t>
            </a:r>
          </a:p>
        </p:txBody>
      </p:sp>
      <p:sp>
        <p:nvSpPr>
          <p:cNvPr name="TextBox 7" id="7"/>
          <p:cNvSpPr txBox="true"/>
          <p:nvPr/>
        </p:nvSpPr>
        <p:spPr>
          <a:xfrm rot="0">
            <a:off x="11200045" y="4364596"/>
            <a:ext cx="7235083" cy="3500139"/>
          </a:xfrm>
          <a:prstGeom prst="rect">
            <a:avLst/>
          </a:prstGeom>
        </p:spPr>
        <p:txBody>
          <a:bodyPr anchor="t" rtlCol="false" tIns="0" lIns="0" bIns="0" rIns="0">
            <a:spAutoFit/>
          </a:bodyPr>
          <a:lstStyle/>
          <a:p>
            <a:pPr algn="just" marL="825657" indent="-412829" lvl="1">
              <a:lnSpc>
                <a:spcPts val="5353"/>
              </a:lnSpc>
              <a:buFont typeface="Arial"/>
              <a:buChar char="•"/>
            </a:pPr>
            <a:r>
              <a:rPr lang="en-US" sz="3824">
                <a:solidFill>
                  <a:srgbClr val="000000"/>
                </a:solidFill>
                <a:latin typeface="Akzidenz-Grotesk"/>
                <a:ea typeface="Akzidenz-Grotesk"/>
                <a:cs typeface="Akzidenz-Grotesk"/>
                <a:sym typeface="Akzidenz-Grotesk"/>
              </a:rPr>
              <a:t>Démarrer Zookeepper</a:t>
            </a:r>
          </a:p>
          <a:p>
            <a:pPr algn="just" marL="825657" indent="-412829" lvl="1">
              <a:lnSpc>
                <a:spcPts val="5353"/>
              </a:lnSpc>
              <a:buFont typeface="Arial"/>
              <a:buChar char="•"/>
            </a:pPr>
            <a:r>
              <a:rPr lang="en-US" sz="3824">
                <a:solidFill>
                  <a:srgbClr val="000000"/>
                </a:solidFill>
                <a:latin typeface="Akzidenz-Grotesk"/>
                <a:ea typeface="Akzidenz-Grotesk"/>
                <a:cs typeface="Akzidenz-Grotesk"/>
                <a:sym typeface="Akzidenz-Grotesk"/>
              </a:rPr>
              <a:t>Démarrer Serveur kafka</a:t>
            </a:r>
          </a:p>
          <a:p>
            <a:pPr algn="just" marL="825657" indent="-412829" lvl="1">
              <a:lnSpc>
                <a:spcPts val="5353"/>
              </a:lnSpc>
              <a:buFont typeface="Arial"/>
              <a:buChar char="•"/>
            </a:pPr>
            <a:r>
              <a:rPr lang="en-US" sz="3824">
                <a:solidFill>
                  <a:srgbClr val="000000"/>
                </a:solidFill>
                <a:latin typeface="Akzidenz-Grotesk"/>
                <a:ea typeface="Akzidenz-Grotesk"/>
                <a:cs typeface="Akzidenz-Grotesk"/>
                <a:sym typeface="Akzidenz-Grotesk"/>
              </a:rPr>
              <a:t>Créer un Topic kafka</a:t>
            </a:r>
          </a:p>
          <a:p>
            <a:pPr algn="just" marL="825657" indent="-412829" lvl="1">
              <a:lnSpc>
                <a:spcPts val="5353"/>
              </a:lnSpc>
              <a:buFont typeface="Arial"/>
              <a:buChar char="•"/>
            </a:pPr>
            <a:r>
              <a:rPr lang="en-US" sz="3824">
                <a:solidFill>
                  <a:srgbClr val="000000"/>
                </a:solidFill>
                <a:latin typeface="Akzidenz-Grotesk"/>
                <a:ea typeface="Akzidenz-Grotesk"/>
                <a:cs typeface="Akzidenz-Grotesk"/>
                <a:sym typeface="Akzidenz-Grotesk"/>
              </a:rPr>
              <a:t>Lancer le producer</a:t>
            </a:r>
          </a:p>
          <a:p>
            <a:pPr algn="just" marL="825657" indent="-412829" lvl="1">
              <a:lnSpc>
                <a:spcPts val="5353"/>
              </a:lnSpc>
              <a:buFont typeface="Arial"/>
              <a:buChar char="•"/>
            </a:pPr>
            <a:r>
              <a:rPr lang="en-US" sz="3824">
                <a:solidFill>
                  <a:srgbClr val="000000"/>
                </a:solidFill>
                <a:latin typeface="Akzidenz-Grotesk"/>
                <a:ea typeface="Akzidenz-Grotesk"/>
                <a:cs typeface="Akzidenz-Grotesk"/>
                <a:sym typeface="Akzidenz-Grotesk"/>
              </a:rPr>
              <a:t>Lancer le consumer</a:t>
            </a:r>
          </a:p>
        </p:txBody>
      </p:sp>
      <p:sp>
        <p:nvSpPr>
          <p:cNvPr name="Freeform 8" id="8"/>
          <p:cNvSpPr/>
          <p:nvPr/>
        </p:nvSpPr>
        <p:spPr>
          <a:xfrm flipH="false" flipV="false" rot="0">
            <a:off x="-1274961" y="-1988159"/>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611935" y="3222139"/>
            <a:ext cx="13577101" cy="3896987"/>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INGÉNIERIE DES CONNAISSANCES</a:t>
            </a:r>
          </a:p>
        </p:txBody>
      </p:sp>
      <p:grpSp>
        <p:nvGrpSpPr>
          <p:cNvPr name="Group 3" id="3"/>
          <p:cNvGrpSpPr/>
          <p:nvPr/>
        </p:nvGrpSpPr>
        <p:grpSpPr>
          <a:xfrm rot="0">
            <a:off x="3424608" y="-1072654"/>
            <a:ext cx="11438784" cy="2839490"/>
            <a:chOff x="0" y="0"/>
            <a:chExt cx="3012684" cy="747849"/>
          </a:xfrm>
        </p:grpSpPr>
        <p:sp>
          <p:nvSpPr>
            <p:cNvPr name="Freeform 4" id="4"/>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5" id="5"/>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6" id="6"/>
          <p:cNvGrpSpPr/>
          <p:nvPr/>
        </p:nvGrpSpPr>
        <p:grpSpPr>
          <a:xfrm rot="0">
            <a:off x="8395527" y="1028700"/>
            <a:ext cx="1496945" cy="14969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77237" y="4673890"/>
            <a:ext cx="1519327" cy="469610"/>
          </a:xfrm>
          <a:custGeom>
            <a:avLst/>
            <a:gdLst/>
            <a:ahLst/>
            <a:cxnLst/>
            <a:rect r="r" b="b" t="t" l="l"/>
            <a:pathLst>
              <a:path h="469610" w="1519327">
                <a:moveTo>
                  <a:pt x="0" y="0"/>
                </a:moveTo>
                <a:lnTo>
                  <a:pt x="1519328" y="0"/>
                </a:lnTo>
                <a:lnTo>
                  <a:pt x="1519328"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6189036" y="4673890"/>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8996715"/>
            <a:ext cx="18288000" cy="1290285"/>
            <a:chOff x="0" y="0"/>
            <a:chExt cx="4816593" cy="339828"/>
          </a:xfrm>
        </p:grpSpPr>
        <p:sp>
          <p:nvSpPr>
            <p:cNvPr name="Freeform 13" id="13"/>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4" id="14"/>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9999" r="0" b="-10000"/>
              </a:stretch>
            </a:blipFill>
          </p:spPr>
        </p:sp>
      </p:grpSp>
      <p:grpSp>
        <p:nvGrpSpPr>
          <p:cNvPr name="Group 8" id="8"/>
          <p:cNvGrpSpPr/>
          <p:nvPr/>
        </p:nvGrpSpPr>
        <p:grpSpPr>
          <a:xfrm rot="0">
            <a:off x="4648406" y="1028700"/>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556735" y="7846572"/>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729932" y="8058561"/>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7556735" y="2778004"/>
            <a:ext cx="7829884" cy="4668518"/>
          </a:xfrm>
          <a:prstGeom prst="rect">
            <a:avLst/>
          </a:prstGeom>
        </p:spPr>
        <p:txBody>
          <a:bodyPr anchor="t" rtlCol="false" tIns="0" lIns="0" bIns="0" rIns="0">
            <a:spAutoFit/>
          </a:bodyPr>
          <a:lstStyle/>
          <a:p>
            <a:pPr algn="just">
              <a:lnSpc>
                <a:spcPts val="3080"/>
              </a:lnSpc>
            </a:pPr>
          </a:p>
          <a:p>
            <a:pPr algn="just">
              <a:lnSpc>
                <a:spcPts val="3080"/>
              </a:lnSpc>
            </a:pPr>
            <a:r>
              <a:rPr lang="en-US" sz="2200" b="true">
                <a:solidFill>
                  <a:srgbClr val="021828"/>
                </a:solidFill>
                <a:latin typeface="Aileron Bold"/>
                <a:ea typeface="Aileron Bold"/>
                <a:cs typeface="Aileron Bold"/>
                <a:sym typeface="Aileron Bold"/>
              </a:rPr>
              <a:t>Les réseaux sociaux, notamment Twitter, sont devenus des plateformes clés pour analyser les sentiments des utilisateurs. Ce projet propose un système en temps réel de prédiction des sentiments, intégrant Deep Learning, Big Data, JavaScript et ingénierie des connaissances. </a:t>
            </a:r>
          </a:p>
          <a:p>
            <a:pPr algn="just">
              <a:lnSpc>
                <a:spcPts val="3080"/>
              </a:lnSpc>
            </a:pPr>
          </a:p>
          <a:p>
            <a:pPr algn="just">
              <a:lnSpc>
                <a:spcPts val="3080"/>
              </a:lnSpc>
            </a:pPr>
            <a:r>
              <a:rPr lang="en-US" sz="2200" b="true">
                <a:solidFill>
                  <a:srgbClr val="021828"/>
                </a:solidFill>
                <a:latin typeface="Aileron Bold"/>
                <a:ea typeface="Aileron Bold"/>
                <a:cs typeface="Aileron Bold"/>
                <a:sym typeface="Aileron Bold"/>
              </a:rPr>
              <a:t>L'objectif est de traiter efficacement de grandes quantités de tweets pour détecter et analyser les émotions exprimées, offrant ainsi un outil performant pour la compréhension des dynamiques sociales en ligne.</a:t>
            </a:r>
          </a:p>
          <a:p>
            <a:pPr algn="just">
              <a:lnSpc>
                <a:spcPts val="3080"/>
              </a:lnSpc>
            </a:pPr>
          </a:p>
        </p:txBody>
      </p:sp>
      <p:sp>
        <p:nvSpPr>
          <p:cNvPr name="TextBox 16" id="16"/>
          <p:cNvSpPr txBox="true"/>
          <p:nvPr/>
        </p:nvSpPr>
        <p:spPr>
          <a:xfrm rot="0">
            <a:off x="7869754" y="1338079"/>
            <a:ext cx="4904983" cy="1080036"/>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Introduction</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43" t="-10536" r="-10536" b="-12643"/>
              </a:stretch>
            </a:blipFill>
          </p:spPr>
        </p:sp>
      </p:grpSp>
      <p:grpSp>
        <p:nvGrpSpPr>
          <p:cNvPr name="Group 8" id="8"/>
          <p:cNvGrpSpPr/>
          <p:nvPr/>
        </p:nvGrpSpPr>
        <p:grpSpPr>
          <a:xfrm rot="0">
            <a:off x="4820109" y="760075"/>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449457" y="1240904"/>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558327" y="7453986"/>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731524" y="7665975"/>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7558327" y="4354070"/>
            <a:ext cx="8508254" cy="2716067"/>
          </a:xfrm>
          <a:prstGeom prst="rect">
            <a:avLst/>
          </a:prstGeom>
        </p:spPr>
        <p:txBody>
          <a:bodyPr anchor="t" rtlCol="false" tIns="0" lIns="0" bIns="0" rIns="0">
            <a:spAutoFit/>
          </a:bodyPr>
          <a:lstStyle/>
          <a:p>
            <a:pPr algn="just">
              <a:lnSpc>
                <a:spcPts val="3080"/>
              </a:lnSpc>
            </a:pPr>
            <a:r>
              <a:rPr lang="en-US" sz="2200" b="true">
                <a:solidFill>
                  <a:srgbClr val="021828"/>
                </a:solidFill>
                <a:latin typeface="Aileron Bold"/>
                <a:ea typeface="Aileron Bold"/>
                <a:cs typeface="Aileron Bold"/>
                <a:sym typeface="Aileron Bold"/>
              </a:rPr>
              <a:t>Une ontologie est une représentation formelle des connaissances dans un domaine spécifique, qui décrit les concepts, les relations et les règles qui les relient. Elle permet de structurer l'information de manière hiérarchique et logique, facilitant ainsi la compréhension et l'échange de données entre systèmes. L'ontologie est souvent utilisée en intelligence artificielle, en gestion de la connaissance et en web sémantique.</a:t>
            </a:r>
          </a:p>
        </p:txBody>
      </p:sp>
      <p:sp>
        <p:nvSpPr>
          <p:cNvPr name="TextBox 16" id="16"/>
          <p:cNvSpPr txBox="true"/>
          <p:nvPr/>
        </p:nvSpPr>
        <p:spPr>
          <a:xfrm rot="0">
            <a:off x="7558327" y="3136568"/>
            <a:ext cx="9382220" cy="1080160"/>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Création de l’ontologie</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05660" y="3418090"/>
            <a:ext cx="8453640" cy="6128787"/>
            <a:chOff x="0" y="0"/>
            <a:chExt cx="845496" cy="612975"/>
          </a:xfrm>
        </p:grpSpPr>
        <p:sp>
          <p:nvSpPr>
            <p:cNvPr name="Freeform 3" id="3"/>
            <p:cNvSpPr/>
            <p:nvPr/>
          </p:nvSpPr>
          <p:spPr>
            <a:xfrm flipH="false" flipV="false" rot="0">
              <a:off x="0" y="0"/>
              <a:ext cx="845496" cy="612975"/>
            </a:xfrm>
            <a:custGeom>
              <a:avLst/>
              <a:gdLst/>
              <a:ahLst/>
              <a:cxnLst/>
              <a:rect r="r" b="b" t="t" l="l"/>
              <a:pathLst>
                <a:path h="612975" w="845496">
                  <a:moveTo>
                    <a:pt x="14653" y="0"/>
                  </a:moveTo>
                  <a:lnTo>
                    <a:pt x="830843" y="0"/>
                  </a:lnTo>
                  <a:cubicBezTo>
                    <a:pt x="834730" y="0"/>
                    <a:pt x="838457" y="1544"/>
                    <a:pt x="841205" y="4292"/>
                  </a:cubicBezTo>
                  <a:cubicBezTo>
                    <a:pt x="843953" y="7040"/>
                    <a:pt x="845496" y="10767"/>
                    <a:pt x="845496" y="14653"/>
                  </a:cubicBezTo>
                  <a:lnTo>
                    <a:pt x="845496" y="598322"/>
                  </a:lnTo>
                  <a:cubicBezTo>
                    <a:pt x="845496" y="606414"/>
                    <a:pt x="838936" y="612975"/>
                    <a:pt x="830843" y="612975"/>
                  </a:cubicBezTo>
                  <a:lnTo>
                    <a:pt x="14653" y="612975"/>
                  </a:lnTo>
                  <a:cubicBezTo>
                    <a:pt x="6560" y="612975"/>
                    <a:pt x="0" y="606414"/>
                    <a:pt x="0" y="598322"/>
                  </a:cubicBezTo>
                  <a:lnTo>
                    <a:pt x="0" y="14653"/>
                  </a:lnTo>
                  <a:cubicBezTo>
                    <a:pt x="0" y="6560"/>
                    <a:pt x="6560" y="0"/>
                    <a:pt x="14653" y="0"/>
                  </a:cubicBezTo>
                  <a:close/>
                </a:path>
              </a:pathLst>
            </a:custGeom>
            <a:blipFill>
              <a:blip r:embed="rId2"/>
              <a:stretch>
                <a:fillRect l="0" t="-11294" r="0" b="-11294"/>
              </a:stretch>
            </a:blipFill>
          </p:spPr>
        </p:sp>
      </p:grpSp>
      <p:grpSp>
        <p:nvGrpSpPr>
          <p:cNvPr name="Group 4" id="4"/>
          <p:cNvGrpSpPr/>
          <p:nvPr/>
        </p:nvGrpSpPr>
        <p:grpSpPr>
          <a:xfrm rot="0">
            <a:off x="-403901" y="1028700"/>
            <a:ext cx="3353620" cy="8229600"/>
            <a:chOff x="0" y="0"/>
            <a:chExt cx="883258" cy="2167467"/>
          </a:xfrm>
        </p:grpSpPr>
        <p:sp>
          <p:nvSpPr>
            <p:cNvPr name="Freeform 5" id="5"/>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6" id="6"/>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7" id="7"/>
          <p:cNvGrpSpPr/>
          <p:nvPr/>
        </p:nvGrpSpPr>
        <p:grpSpPr>
          <a:xfrm rot="0">
            <a:off x="2310024" y="1028700"/>
            <a:ext cx="1496945" cy="149694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4467314" y="1252367"/>
            <a:ext cx="9353371" cy="943458"/>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Akzidenz-Grotesk Heavy"/>
                <a:ea typeface="Akzidenz-Grotesk Heavy"/>
                <a:cs typeface="Akzidenz-Grotesk Heavy"/>
                <a:sym typeface="Akzidenz-Grotesk Heavy"/>
              </a:rPr>
              <a:t>Création des classes</a:t>
            </a:r>
          </a:p>
        </p:txBody>
      </p:sp>
      <p:sp>
        <p:nvSpPr>
          <p:cNvPr name="TextBox 13" id="13"/>
          <p:cNvSpPr txBox="true"/>
          <p:nvPr/>
        </p:nvSpPr>
        <p:spPr>
          <a:xfrm rot="0">
            <a:off x="3901590" y="3766417"/>
            <a:ext cx="3952199" cy="2716067"/>
          </a:xfrm>
          <a:prstGeom prst="rect">
            <a:avLst/>
          </a:prstGeom>
        </p:spPr>
        <p:txBody>
          <a:bodyPr anchor="t" rtlCol="false" tIns="0" lIns="0" bIns="0" rIns="0">
            <a:spAutoFit/>
          </a:bodyPr>
          <a:lstStyle/>
          <a:p>
            <a:pPr algn="l">
              <a:lnSpc>
                <a:spcPts val="3080"/>
              </a:lnSpc>
            </a:pPr>
            <a:r>
              <a:rPr lang="en-US" sz="2200" b="true">
                <a:solidFill>
                  <a:srgbClr val="021828"/>
                </a:solidFill>
                <a:latin typeface="Aileron Bold"/>
                <a:ea typeface="Aileron Bold"/>
                <a:cs typeface="Aileron Bold"/>
                <a:sym typeface="Aileron Bold"/>
              </a:rPr>
              <a:t>La première étape consistait à définir les classes principales qui structurent notre ontologie. </a:t>
            </a:r>
          </a:p>
          <a:p>
            <a:pPr algn="l">
              <a:lnSpc>
                <a:spcPts val="3080"/>
              </a:lnSpc>
            </a:pPr>
          </a:p>
          <a:p>
            <a:pPr algn="l" marL="0" indent="0" lvl="0">
              <a:lnSpc>
                <a:spcPts val="3080"/>
              </a:lnSpc>
              <a:spcBef>
                <a:spcPct val="0"/>
              </a:spcBef>
            </a:pPr>
            <a:r>
              <a:rPr lang="en-US" b="true" sz="2200">
                <a:solidFill>
                  <a:srgbClr val="021828"/>
                </a:solidFill>
                <a:latin typeface="Aileron Bold"/>
                <a:ea typeface="Aileron Bold"/>
                <a:cs typeface="Aileron Bold"/>
                <a:sym typeface="Aileron Bold"/>
              </a:rPr>
              <a:t>Ces classes </a:t>
            </a:r>
            <a:r>
              <a:rPr lang="en-US" b="true" sz="2200">
                <a:solidFill>
                  <a:srgbClr val="021828"/>
                </a:solidFill>
                <a:latin typeface="Aileron Bold"/>
                <a:ea typeface="Aileron Bold"/>
                <a:cs typeface="Aileron Bold"/>
                <a:sym typeface="Aileron Bold"/>
              </a:rPr>
              <a:t>représentent les concepts fondamentaux</a:t>
            </a:r>
          </a:p>
        </p:txBody>
      </p:sp>
      <p:sp>
        <p:nvSpPr>
          <p:cNvPr name="Freeform 14" id="14"/>
          <p:cNvSpPr/>
          <p:nvPr/>
        </p:nvSpPr>
        <p:spPr>
          <a:xfrm flipH="false" flipV="false" rot="0">
            <a:off x="16424727" y="-1166752"/>
            <a:ext cx="5050544" cy="5050544"/>
          </a:xfrm>
          <a:custGeom>
            <a:avLst/>
            <a:gdLst/>
            <a:ahLst/>
            <a:cxnLst/>
            <a:rect r="r" b="b" t="t" l="l"/>
            <a:pathLst>
              <a:path h="5050544" w="5050544">
                <a:moveTo>
                  <a:pt x="0" y="0"/>
                </a:moveTo>
                <a:lnTo>
                  <a:pt x="5050544" y="0"/>
                </a:lnTo>
                <a:lnTo>
                  <a:pt x="5050544" y="5050543"/>
                </a:lnTo>
                <a:lnTo>
                  <a:pt x="0" y="50505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3901590" y="7915556"/>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59168" y="2877767"/>
            <a:ext cx="10196084" cy="6818882"/>
            <a:chOff x="0" y="0"/>
            <a:chExt cx="916564" cy="612975"/>
          </a:xfrm>
        </p:grpSpPr>
        <p:sp>
          <p:nvSpPr>
            <p:cNvPr name="Freeform 3" id="3"/>
            <p:cNvSpPr/>
            <p:nvPr/>
          </p:nvSpPr>
          <p:spPr>
            <a:xfrm flipH="false" flipV="false" rot="0">
              <a:off x="0" y="0"/>
              <a:ext cx="916564" cy="612975"/>
            </a:xfrm>
            <a:custGeom>
              <a:avLst/>
              <a:gdLst/>
              <a:ahLst/>
              <a:cxnLst/>
              <a:rect r="r" b="b" t="t" l="l"/>
              <a:pathLst>
                <a:path h="612975" w="916564">
                  <a:moveTo>
                    <a:pt x="12149" y="0"/>
                  </a:moveTo>
                  <a:lnTo>
                    <a:pt x="904415" y="0"/>
                  </a:lnTo>
                  <a:cubicBezTo>
                    <a:pt x="907637" y="0"/>
                    <a:pt x="910727" y="1280"/>
                    <a:pt x="913006" y="3558"/>
                  </a:cubicBezTo>
                  <a:cubicBezTo>
                    <a:pt x="915284" y="5837"/>
                    <a:pt x="916564" y="8927"/>
                    <a:pt x="916564" y="12149"/>
                  </a:cubicBezTo>
                  <a:lnTo>
                    <a:pt x="916564" y="600826"/>
                  </a:lnTo>
                  <a:cubicBezTo>
                    <a:pt x="916564" y="604048"/>
                    <a:pt x="915284" y="607138"/>
                    <a:pt x="913006" y="609416"/>
                  </a:cubicBezTo>
                  <a:cubicBezTo>
                    <a:pt x="910727" y="611695"/>
                    <a:pt x="907637" y="612975"/>
                    <a:pt x="904415" y="612975"/>
                  </a:cubicBezTo>
                  <a:lnTo>
                    <a:pt x="12149" y="612975"/>
                  </a:lnTo>
                  <a:cubicBezTo>
                    <a:pt x="5439" y="612975"/>
                    <a:pt x="0" y="607536"/>
                    <a:pt x="0" y="600826"/>
                  </a:cubicBezTo>
                  <a:lnTo>
                    <a:pt x="0" y="12149"/>
                  </a:lnTo>
                  <a:cubicBezTo>
                    <a:pt x="0" y="8927"/>
                    <a:pt x="1280" y="5837"/>
                    <a:pt x="3558" y="3558"/>
                  </a:cubicBezTo>
                  <a:cubicBezTo>
                    <a:pt x="5837" y="1280"/>
                    <a:pt x="8927" y="0"/>
                    <a:pt x="12149" y="0"/>
                  </a:cubicBezTo>
                  <a:close/>
                </a:path>
              </a:pathLst>
            </a:custGeom>
            <a:blipFill>
              <a:blip r:embed="rId2"/>
              <a:stretch>
                <a:fillRect l="0" t="-27475" r="0" b="-27475"/>
              </a:stretch>
            </a:blipFill>
          </p:spPr>
        </p:sp>
      </p:grpSp>
      <p:grpSp>
        <p:nvGrpSpPr>
          <p:cNvPr name="Group 4" id="4"/>
          <p:cNvGrpSpPr/>
          <p:nvPr/>
        </p:nvGrpSpPr>
        <p:grpSpPr>
          <a:xfrm rot="0">
            <a:off x="-403901" y="1028700"/>
            <a:ext cx="3353620" cy="8229600"/>
            <a:chOff x="0" y="0"/>
            <a:chExt cx="883258" cy="2167467"/>
          </a:xfrm>
        </p:grpSpPr>
        <p:sp>
          <p:nvSpPr>
            <p:cNvPr name="Freeform 5" id="5"/>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6" id="6"/>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7" id="7"/>
          <p:cNvGrpSpPr/>
          <p:nvPr/>
        </p:nvGrpSpPr>
        <p:grpSpPr>
          <a:xfrm rot="0">
            <a:off x="2310024" y="1028700"/>
            <a:ext cx="1496945" cy="149694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0" id="10"/>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6424727" y="-1166752"/>
            <a:ext cx="5050544" cy="5050544"/>
          </a:xfrm>
          <a:custGeom>
            <a:avLst/>
            <a:gdLst/>
            <a:ahLst/>
            <a:cxnLst/>
            <a:rect r="r" b="b" t="t" l="l"/>
            <a:pathLst>
              <a:path h="5050544" w="5050544">
                <a:moveTo>
                  <a:pt x="0" y="0"/>
                </a:moveTo>
                <a:lnTo>
                  <a:pt x="5050544" y="0"/>
                </a:lnTo>
                <a:lnTo>
                  <a:pt x="5050544" y="5050543"/>
                </a:lnTo>
                <a:lnTo>
                  <a:pt x="0" y="50505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3901590" y="7915556"/>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467314" y="1252367"/>
            <a:ext cx="9353371" cy="943458"/>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Akzidenz-Grotesk Heavy"/>
                <a:ea typeface="Akzidenz-Grotesk Heavy"/>
                <a:cs typeface="Akzidenz-Grotesk Heavy"/>
                <a:sym typeface="Akzidenz-Grotesk Heavy"/>
              </a:rPr>
              <a:t>Création des sous classes</a:t>
            </a:r>
          </a:p>
        </p:txBody>
      </p:sp>
      <p:sp>
        <p:nvSpPr>
          <p:cNvPr name="TextBox 15" id="15"/>
          <p:cNvSpPr txBox="true"/>
          <p:nvPr/>
        </p:nvSpPr>
        <p:spPr>
          <a:xfrm rot="0">
            <a:off x="3806969" y="4352241"/>
            <a:ext cx="3952199" cy="1934967"/>
          </a:xfrm>
          <a:prstGeom prst="rect">
            <a:avLst/>
          </a:prstGeom>
        </p:spPr>
        <p:txBody>
          <a:bodyPr anchor="t" rtlCol="false" tIns="0" lIns="0" bIns="0" rIns="0">
            <a:spAutoFit/>
          </a:bodyPr>
          <a:lstStyle/>
          <a:p>
            <a:pPr algn="l">
              <a:lnSpc>
                <a:spcPts val="3080"/>
              </a:lnSpc>
            </a:pPr>
            <a:r>
              <a:rPr lang="en-US" sz="2200" b="true">
                <a:solidFill>
                  <a:srgbClr val="021828"/>
                </a:solidFill>
                <a:latin typeface="Aileron Bold"/>
                <a:ea typeface="Aileron Bold"/>
                <a:cs typeface="Aileron Bold"/>
                <a:sym typeface="Aileron Bold"/>
              </a:rPr>
              <a:t>On définit ensuite les sous classes des classes principales correspondates. </a:t>
            </a:r>
          </a:p>
          <a:p>
            <a:pPr algn="l">
              <a:lnSpc>
                <a:spcPts val="3080"/>
              </a:lnSpc>
            </a:pPr>
          </a:p>
          <a:p>
            <a:pPr algn="l" marL="0" indent="0" lvl="0">
              <a:lnSpc>
                <a:spcPts val="3080"/>
              </a:lnSpc>
              <a:spcBef>
                <a:spcPct val="0"/>
              </a:spcBef>
            </a:pP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2310024"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467314" y="1252367"/>
            <a:ext cx="9353371" cy="943458"/>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Akzidenz-Grotesk Heavy"/>
                <a:ea typeface="Akzidenz-Grotesk Heavy"/>
                <a:cs typeface="Akzidenz-Grotesk Heavy"/>
                <a:sym typeface="Akzidenz-Grotesk Heavy"/>
              </a:rPr>
              <a:t>Création des Propriétés</a:t>
            </a:r>
          </a:p>
        </p:txBody>
      </p:sp>
      <p:sp>
        <p:nvSpPr>
          <p:cNvPr name="TextBox 11" id="11"/>
          <p:cNvSpPr txBox="true"/>
          <p:nvPr/>
        </p:nvSpPr>
        <p:spPr>
          <a:xfrm rot="0">
            <a:off x="4267961" y="2545237"/>
            <a:ext cx="11255789" cy="763318"/>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021828"/>
                </a:solidFill>
                <a:latin typeface="Aileron Bold"/>
                <a:ea typeface="Aileron Bold"/>
                <a:cs typeface="Aileron Bold"/>
                <a:sym typeface="Aileron Bold"/>
              </a:rPr>
              <a:t>Les relations entre les classes ont été définies à l’aide de deux types de propriétés : </a:t>
            </a:r>
            <a:r>
              <a:rPr lang="en-US" b="true" sz="2200">
                <a:solidFill>
                  <a:srgbClr val="8B5186"/>
                </a:solidFill>
                <a:latin typeface="Aileron Bold"/>
                <a:ea typeface="Aileron Bold"/>
                <a:cs typeface="Aileron Bold"/>
                <a:sym typeface="Aileron Bold"/>
              </a:rPr>
              <a:t>les propriétés d’objet</a:t>
            </a:r>
            <a:r>
              <a:rPr lang="en-US" b="true" sz="2200">
                <a:solidFill>
                  <a:srgbClr val="021828"/>
                </a:solidFill>
                <a:latin typeface="Aileron Bold"/>
                <a:ea typeface="Aileron Bold"/>
                <a:cs typeface="Aileron Bold"/>
                <a:sym typeface="Aileron Bold"/>
              </a:rPr>
              <a:t> et </a:t>
            </a:r>
            <a:r>
              <a:rPr lang="en-US" b="true" sz="2200">
                <a:solidFill>
                  <a:srgbClr val="8B5186"/>
                </a:solidFill>
                <a:latin typeface="Aileron Bold"/>
                <a:ea typeface="Aileron Bold"/>
                <a:cs typeface="Aileron Bold"/>
                <a:sym typeface="Aileron Bold"/>
              </a:rPr>
              <a:t>les propriétés de données</a:t>
            </a:r>
            <a:r>
              <a:rPr lang="en-US" b="true" sz="2200">
                <a:solidFill>
                  <a:srgbClr val="021828"/>
                </a:solidFill>
                <a:latin typeface="Aileron Bold"/>
                <a:ea typeface="Aileron Bold"/>
                <a:cs typeface="Aileron Bold"/>
                <a:sym typeface="Aileron Bold"/>
              </a:rPr>
              <a:t>.</a:t>
            </a:r>
          </a:p>
        </p:txBody>
      </p:sp>
      <p:sp>
        <p:nvSpPr>
          <p:cNvPr name="TextBox 12" id="12"/>
          <p:cNvSpPr txBox="true"/>
          <p:nvPr/>
        </p:nvSpPr>
        <p:spPr>
          <a:xfrm rot="0">
            <a:off x="4614972" y="3864645"/>
            <a:ext cx="8098098" cy="4317363"/>
          </a:xfrm>
          <a:prstGeom prst="rect">
            <a:avLst/>
          </a:prstGeom>
        </p:spPr>
        <p:txBody>
          <a:bodyPr anchor="t" rtlCol="false" tIns="0" lIns="0" bIns="0" rIns="0">
            <a:spAutoFit/>
          </a:bodyPr>
          <a:lstStyle/>
          <a:p>
            <a:pPr algn="l">
              <a:lnSpc>
                <a:spcPts val="3220"/>
              </a:lnSpc>
              <a:spcBef>
                <a:spcPct val="0"/>
              </a:spcBef>
            </a:pPr>
            <a:r>
              <a:rPr lang="en-US" b="true" sz="2300">
                <a:solidFill>
                  <a:srgbClr val="0E2F5F"/>
                </a:solidFill>
                <a:latin typeface="Aileron Bold"/>
                <a:ea typeface="Aileron Bold"/>
                <a:cs typeface="Aileron Bold"/>
                <a:sym typeface="Aileron Bold"/>
              </a:rPr>
              <a:t>Propriétés d’Objet</a:t>
            </a:r>
          </a:p>
          <a:p>
            <a:pPr algn="l" marL="431817" indent="-215908" lvl="1">
              <a:lnSpc>
                <a:spcPts val="2800"/>
              </a:lnSpc>
              <a:buFont typeface="Arial"/>
              <a:buChar char="•"/>
            </a:pPr>
            <a:r>
              <a:rPr lang="en-US" b="true" sz="2000">
                <a:solidFill>
                  <a:srgbClr val="000000"/>
                </a:solidFill>
                <a:latin typeface="Aileron Bold"/>
                <a:ea typeface="Aileron Bold"/>
                <a:cs typeface="Aileron Bold"/>
                <a:sym typeface="Aileron Bold"/>
              </a:rPr>
              <a:t>hasCountry : Relie un Tweet à un Country.</a:t>
            </a:r>
          </a:p>
          <a:p>
            <a:pPr algn="l" marL="431817" indent="-215908" lvl="1">
              <a:lnSpc>
                <a:spcPts val="2800"/>
              </a:lnSpc>
              <a:buFont typeface="Arial"/>
              <a:buChar char="•"/>
            </a:pPr>
            <a:r>
              <a:rPr lang="en-US" b="true" sz="2000">
                <a:solidFill>
                  <a:srgbClr val="000000"/>
                </a:solidFill>
                <a:latin typeface="Aileron Bold"/>
                <a:ea typeface="Aileron Bold"/>
                <a:cs typeface="Aileron Bold"/>
                <a:sym typeface="Aileron Bold"/>
              </a:rPr>
              <a:t>hasSentiment : Relie un Tweet à un Sentiment.</a:t>
            </a:r>
          </a:p>
          <a:p>
            <a:pPr algn="l" marL="431817" indent="-215908" lvl="1">
              <a:lnSpc>
                <a:spcPts val="2800"/>
              </a:lnSpc>
              <a:buFont typeface="Arial"/>
              <a:buChar char="•"/>
            </a:pPr>
            <a:r>
              <a:rPr lang="en-US" b="true" sz="2000">
                <a:solidFill>
                  <a:srgbClr val="000000"/>
                </a:solidFill>
                <a:latin typeface="Aileron Bold"/>
                <a:ea typeface="Aileron Bold"/>
                <a:cs typeface="Aileron Bold"/>
                <a:sym typeface="Aileron Bold"/>
              </a:rPr>
              <a:t>hasAgeGroup : Relie un Tweet à un AgeGroup.</a:t>
            </a:r>
          </a:p>
          <a:p>
            <a:pPr algn="l" marL="431817" indent="-215908" lvl="1">
              <a:lnSpc>
                <a:spcPts val="2800"/>
              </a:lnSpc>
              <a:buFont typeface="Arial"/>
              <a:buChar char="•"/>
            </a:pPr>
            <a:r>
              <a:rPr lang="en-US" b="true" sz="2000">
                <a:solidFill>
                  <a:srgbClr val="000000"/>
                </a:solidFill>
                <a:latin typeface="Aileron Bold"/>
                <a:ea typeface="Aileron Bold"/>
                <a:cs typeface="Aileron Bold"/>
                <a:sym typeface="Aileron Bold"/>
              </a:rPr>
              <a:t>hasTimeOfTweet : Relie un Tweet à un TimeOfTweet.</a:t>
            </a:r>
          </a:p>
          <a:p>
            <a:pPr algn="l">
              <a:lnSpc>
                <a:spcPts val="2800"/>
              </a:lnSpc>
              <a:spcBef>
                <a:spcPct val="0"/>
              </a:spcBef>
            </a:pPr>
          </a:p>
          <a:p>
            <a:pPr algn="l">
              <a:lnSpc>
                <a:spcPts val="3220"/>
              </a:lnSpc>
              <a:spcBef>
                <a:spcPct val="0"/>
              </a:spcBef>
            </a:pPr>
            <a:r>
              <a:rPr lang="en-US" b="true" sz="2300">
                <a:solidFill>
                  <a:srgbClr val="0E2F5F"/>
                </a:solidFill>
                <a:latin typeface="Aileron Bold"/>
                <a:ea typeface="Aileron Bold"/>
                <a:cs typeface="Aileron Bold"/>
                <a:sym typeface="Aileron Bold"/>
              </a:rPr>
              <a:t>Propriétés de Données</a:t>
            </a:r>
          </a:p>
          <a:p>
            <a:pPr algn="l" marL="431817" indent="-215908" lvl="1">
              <a:lnSpc>
                <a:spcPts val="2800"/>
              </a:lnSpc>
              <a:buFont typeface="Arial"/>
              <a:buChar char="•"/>
            </a:pPr>
            <a:r>
              <a:rPr lang="en-US" b="true" sz="2000">
                <a:solidFill>
                  <a:srgbClr val="000000"/>
                </a:solidFill>
                <a:latin typeface="Aileron Bold"/>
                <a:ea typeface="Aileron Bold"/>
                <a:cs typeface="Aileron Bold"/>
                <a:sym typeface="Aileron Bold"/>
              </a:rPr>
              <a:t>hasText : Stocke le contenu textuel du tweet (type : xsd:string).</a:t>
            </a:r>
          </a:p>
          <a:p>
            <a:pPr algn="l" marL="431817" indent="-215908" lvl="1">
              <a:lnSpc>
                <a:spcPts val="2800"/>
              </a:lnSpc>
              <a:buFont typeface="Arial"/>
              <a:buChar char="•"/>
            </a:pPr>
            <a:r>
              <a:rPr lang="en-US" b="true" sz="2000">
                <a:solidFill>
                  <a:srgbClr val="000000"/>
                </a:solidFill>
                <a:latin typeface="Aileron Bold"/>
                <a:ea typeface="Aileron Bold"/>
                <a:cs typeface="Aileron Bold"/>
                <a:sym typeface="Aileron Bold"/>
              </a:rPr>
              <a:t>hasSentiment : Stocke le contenu textuel du sentiment du tweet (type : xsd:string).</a:t>
            </a:r>
          </a:p>
          <a:p>
            <a:pPr algn="l" marL="431817" indent="-215908" lvl="1">
              <a:lnSpc>
                <a:spcPts val="2800"/>
              </a:lnSpc>
              <a:buFont typeface="Arial"/>
              <a:buChar char="•"/>
            </a:pPr>
            <a:r>
              <a:rPr lang="en-US" b="true" sz="2000">
                <a:solidFill>
                  <a:srgbClr val="000000"/>
                </a:solidFill>
                <a:latin typeface="Aileron Bold"/>
                <a:ea typeface="Aileron Bold"/>
                <a:cs typeface="Aileron Bold"/>
                <a:sym typeface="Aileron Bold"/>
              </a:rPr>
              <a:t>hasCountry : Stocke le contenu textuel du pays (type : xsd:string).</a:t>
            </a:r>
          </a:p>
        </p:txBody>
      </p:sp>
      <p:sp>
        <p:nvSpPr>
          <p:cNvPr name="Freeform 13" id="13"/>
          <p:cNvSpPr/>
          <p:nvPr/>
        </p:nvSpPr>
        <p:spPr>
          <a:xfrm flipH="false" flipV="false" rot="0">
            <a:off x="16424727" y="-1166752"/>
            <a:ext cx="5050544" cy="5050544"/>
          </a:xfrm>
          <a:custGeom>
            <a:avLst/>
            <a:gdLst/>
            <a:ahLst/>
            <a:cxnLst/>
            <a:rect r="r" b="b" t="t" l="l"/>
            <a:pathLst>
              <a:path h="5050544" w="5050544">
                <a:moveTo>
                  <a:pt x="0" y="0"/>
                </a:moveTo>
                <a:lnTo>
                  <a:pt x="5050544" y="0"/>
                </a:lnTo>
                <a:lnTo>
                  <a:pt x="5050544" y="5050543"/>
                </a:lnTo>
                <a:lnTo>
                  <a:pt x="0" y="5050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13660809" y="8375789"/>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2310024"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4467314" y="1252367"/>
            <a:ext cx="9353371" cy="943458"/>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Akzidenz-Grotesk Heavy"/>
                <a:ea typeface="Akzidenz-Grotesk Heavy"/>
                <a:cs typeface="Akzidenz-Grotesk Heavy"/>
                <a:sym typeface="Akzidenz-Grotesk Heavy"/>
              </a:rPr>
              <a:t>Création des Individus</a:t>
            </a:r>
          </a:p>
        </p:txBody>
      </p:sp>
      <p:sp>
        <p:nvSpPr>
          <p:cNvPr name="TextBox 11" id="11"/>
          <p:cNvSpPr txBox="true"/>
          <p:nvPr/>
        </p:nvSpPr>
        <p:spPr>
          <a:xfrm rot="0">
            <a:off x="4648963" y="2351482"/>
            <a:ext cx="13639037" cy="763318"/>
          </a:xfrm>
          <a:prstGeom prst="rect">
            <a:avLst/>
          </a:prstGeom>
        </p:spPr>
        <p:txBody>
          <a:bodyPr anchor="t" rtlCol="false" tIns="0" lIns="0" bIns="0" rIns="0">
            <a:spAutoFit/>
          </a:bodyPr>
          <a:lstStyle/>
          <a:p>
            <a:pPr algn="just" marL="0" indent="0" lvl="0">
              <a:lnSpc>
                <a:spcPts val="3080"/>
              </a:lnSpc>
              <a:spcBef>
                <a:spcPct val="0"/>
              </a:spcBef>
            </a:pPr>
            <a:r>
              <a:rPr lang="en-US" b="true" sz="2200">
                <a:solidFill>
                  <a:srgbClr val="021828"/>
                </a:solidFill>
                <a:latin typeface="Aileron Bold"/>
                <a:ea typeface="Aileron Bold"/>
                <a:cs typeface="Aileron Bold"/>
                <a:sym typeface="Aileron Bold"/>
              </a:rPr>
              <a:t>Les individus sont des instances de classes. Ils représentent des entités spécifiques ou des objets concrets relatif au domaine de notre ontologie</a:t>
            </a:r>
          </a:p>
        </p:txBody>
      </p:sp>
      <p:sp>
        <p:nvSpPr>
          <p:cNvPr name="Freeform 12" id="12"/>
          <p:cNvSpPr/>
          <p:nvPr/>
        </p:nvSpPr>
        <p:spPr>
          <a:xfrm flipH="false" flipV="false" rot="0">
            <a:off x="16424727" y="-1166752"/>
            <a:ext cx="5050544" cy="5050544"/>
          </a:xfrm>
          <a:custGeom>
            <a:avLst/>
            <a:gdLst/>
            <a:ahLst/>
            <a:cxnLst/>
            <a:rect r="r" b="b" t="t" l="l"/>
            <a:pathLst>
              <a:path h="5050544" w="5050544">
                <a:moveTo>
                  <a:pt x="0" y="0"/>
                </a:moveTo>
                <a:lnTo>
                  <a:pt x="5050544" y="0"/>
                </a:lnTo>
                <a:lnTo>
                  <a:pt x="5050544" y="5050543"/>
                </a:lnTo>
                <a:lnTo>
                  <a:pt x="0" y="5050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15877341" y="7543219"/>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4267961" y="3308555"/>
            <a:ext cx="12269739" cy="6587920"/>
          </a:xfrm>
          <a:custGeom>
            <a:avLst/>
            <a:gdLst/>
            <a:ahLst/>
            <a:cxnLst/>
            <a:rect r="r" b="b" t="t" l="l"/>
            <a:pathLst>
              <a:path h="6587920" w="12269739">
                <a:moveTo>
                  <a:pt x="0" y="0"/>
                </a:moveTo>
                <a:lnTo>
                  <a:pt x="12269739" y="0"/>
                </a:lnTo>
                <a:lnTo>
                  <a:pt x="12269739" y="6587920"/>
                </a:lnTo>
                <a:lnTo>
                  <a:pt x="0" y="6587920"/>
                </a:lnTo>
                <a:lnTo>
                  <a:pt x="0" y="0"/>
                </a:lnTo>
                <a:close/>
              </a:path>
            </a:pathLst>
          </a:custGeom>
          <a:blipFill>
            <a:blip r:embed="rId8"/>
            <a:stretch>
              <a:fillRect l="0" t="0" r="0" b="-4763"/>
            </a:stretch>
          </a:blipFill>
        </p:spPr>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3901" y="1028700"/>
            <a:ext cx="3353620" cy="8229600"/>
            <a:chOff x="0" y="0"/>
            <a:chExt cx="883258" cy="2167467"/>
          </a:xfrm>
        </p:grpSpPr>
        <p:sp>
          <p:nvSpPr>
            <p:cNvPr name="Freeform 3" id="3"/>
            <p:cNvSpPr/>
            <p:nvPr/>
          </p:nvSpPr>
          <p:spPr>
            <a:xfrm flipH="false" flipV="false" rot="0">
              <a:off x="0" y="0"/>
              <a:ext cx="883258" cy="2167467"/>
            </a:xfrm>
            <a:custGeom>
              <a:avLst/>
              <a:gdLst/>
              <a:ahLst/>
              <a:cxnLst/>
              <a:rect r="r" b="b" t="t" l="l"/>
              <a:pathLst>
                <a:path h="2167467" w="883258">
                  <a:moveTo>
                    <a:pt x="136203" y="0"/>
                  </a:moveTo>
                  <a:lnTo>
                    <a:pt x="747055" y="0"/>
                  </a:lnTo>
                  <a:cubicBezTo>
                    <a:pt x="822278" y="0"/>
                    <a:pt x="883258" y="60980"/>
                    <a:pt x="883258" y="136203"/>
                  </a:cubicBezTo>
                  <a:lnTo>
                    <a:pt x="883258" y="2031264"/>
                  </a:lnTo>
                  <a:cubicBezTo>
                    <a:pt x="883258" y="2106487"/>
                    <a:pt x="822278" y="2167467"/>
                    <a:pt x="747055" y="2167467"/>
                  </a:cubicBezTo>
                  <a:lnTo>
                    <a:pt x="136203" y="2167467"/>
                  </a:lnTo>
                  <a:cubicBezTo>
                    <a:pt x="100080" y="2167467"/>
                    <a:pt x="65436" y="2153117"/>
                    <a:pt x="39893" y="2127574"/>
                  </a:cubicBezTo>
                  <a:cubicBezTo>
                    <a:pt x="14350" y="2102031"/>
                    <a:pt x="0" y="2067387"/>
                    <a:pt x="0" y="2031264"/>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4" id="4"/>
            <p:cNvSpPr txBox="true"/>
            <p:nvPr/>
          </p:nvSpPr>
          <p:spPr>
            <a:xfrm>
              <a:off x="0" y="-47625"/>
              <a:ext cx="883258" cy="2215092"/>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5" id="5"/>
          <p:cNvGrpSpPr/>
          <p:nvPr/>
        </p:nvGrpSpPr>
        <p:grpSpPr>
          <a:xfrm rot="0">
            <a:off x="2310024" y="1028700"/>
            <a:ext cx="1496945" cy="14969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8" id="8"/>
          <p:cNvSpPr/>
          <p:nvPr/>
        </p:nvSpPr>
        <p:spPr>
          <a:xfrm flipH="false" flipV="false" rot="0">
            <a:off x="2646066" y="1358520"/>
            <a:ext cx="824861" cy="837306"/>
          </a:xfrm>
          <a:custGeom>
            <a:avLst/>
            <a:gdLst/>
            <a:ahLst/>
            <a:cxnLst/>
            <a:rect r="r" b="b" t="t" l="l"/>
            <a:pathLst>
              <a:path h="837306" w="824861">
                <a:moveTo>
                  <a:pt x="0" y="0"/>
                </a:moveTo>
                <a:lnTo>
                  <a:pt x="824861" y="0"/>
                </a:lnTo>
                <a:lnTo>
                  <a:pt x="824861" y="837306"/>
                </a:lnTo>
                <a:lnTo>
                  <a:pt x="0" y="8373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72909" y="7567140"/>
            <a:ext cx="1230927" cy="1230927"/>
          </a:xfrm>
          <a:custGeom>
            <a:avLst/>
            <a:gdLst/>
            <a:ahLst/>
            <a:cxnLst/>
            <a:rect r="r" b="b" t="t" l="l"/>
            <a:pathLst>
              <a:path h="1230927" w="1230927">
                <a:moveTo>
                  <a:pt x="0" y="0"/>
                </a:moveTo>
                <a:lnTo>
                  <a:pt x="1230927" y="0"/>
                </a:lnTo>
                <a:lnTo>
                  <a:pt x="1230927" y="1230927"/>
                </a:lnTo>
                <a:lnTo>
                  <a:pt x="0" y="12309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571956" y="2860313"/>
            <a:ext cx="14302357" cy="6525380"/>
          </a:xfrm>
          <a:custGeom>
            <a:avLst/>
            <a:gdLst/>
            <a:ahLst/>
            <a:cxnLst/>
            <a:rect r="r" b="b" t="t" l="l"/>
            <a:pathLst>
              <a:path h="6525380" w="14302357">
                <a:moveTo>
                  <a:pt x="0" y="0"/>
                </a:moveTo>
                <a:lnTo>
                  <a:pt x="14302357" y="0"/>
                </a:lnTo>
                <a:lnTo>
                  <a:pt x="14302357" y="6525380"/>
                </a:lnTo>
                <a:lnTo>
                  <a:pt x="0" y="6525380"/>
                </a:lnTo>
                <a:lnTo>
                  <a:pt x="0" y="0"/>
                </a:lnTo>
                <a:close/>
              </a:path>
            </a:pathLst>
          </a:custGeom>
          <a:blipFill>
            <a:blip r:embed="rId6"/>
            <a:stretch>
              <a:fillRect l="0" t="-18320" r="0" b="-4968"/>
            </a:stretch>
          </a:blipFill>
        </p:spPr>
      </p:sp>
      <p:sp>
        <p:nvSpPr>
          <p:cNvPr name="TextBox 11" id="11"/>
          <p:cNvSpPr txBox="true"/>
          <p:nvPr/>
        </p:nvSpPr>
        <p:spPr>
          <a:xfrm rot="0">
            <a:off x="4467314" y="1252367"/>
            <a:ext cx="9353371" cy="943458"/>
          </a:xfrm>
          <a:prstGeom prst="rect">
            <a:avLst/>
          </a:prstGeom>
        </p:spPr>
        <p:txBody>
          <a:bodyPr anchor="t" rtlCol="false" tIns="0" lIns="0" bIns="0" rIns="0">
            <a:spAutoFit/>
          </a:bodyPr>
          <a:lstStyle/>
          <a:p>
            <a:pPr algn="l" marL="0" indent="0" lvl="0">
              <a:lnSpc>
                <a:spcPts val="6730"/>
              </a:lnSpc>
              <a:spcBef>
                <a:spcPct val="0"/>
              </a:spcBef>
            </a:pPr>
            <a:r>
              <a:rPr lang="en-US" b="true" sz="5299">
                <a:solidFill>
                  <a:srgbClr val="0E2F5F"/>
                </a:solidFill>
                <a:latin typeface="Akzidenz-Grotesk Heavy"/>
                <a:ea typeface="Akzidenz-Grotesk Heavy"/>
                <a:cs typeface="Akzidenz-Grotesk Heavy"/>
                <a:sym typeface="Akzidenz-Grotesk Heavy"/>
              </a:rPr>
              <a:t>Graphe de l’ontologie</a:t>
            </a:r>
          </a:p>
        </p:txBody>
      </p:sp>
      <p:sp>
        <p:nvSpPr>
          <p:cNvPr name="TextBox 12" id="12"/>
          <p:cNvSpPr txBox="true"/>
          <p:nvPr/>
        </p:nvSpPr>
        <p:spPr>
          <a:xfrm rot="0">
            <a:off x="13172958" y="2487545"/>
            <a:ext cx="3529570" cy="372768"/>
          </a:xfrm>
          <a:prstGeom prst="rect">
            <a:avLst/>
          </a:prstGeom>
        </p:spPr>
        <p:txBody>
          <a:bodyPr anchor="t" rtlCol="false" tIns="0" lIns="0" bIns="0" rIns="0">
            <a:spAutoFit/>
          </a:bodyPr>
          <a:lstStyle/>
          <a:p>
            <a:pPr algn="ctr">
              <a:lnSpc>
                <a:spcPts val="3080"/>
              </a:lnSpc>
            </a:pPr>
            <a:r>
              <a:rPr lang="en-US" sz="2200" b="true">
                <a:solidFill>
                  <a:srgbClr val="FFFFFF"/>
                </a:solidFill>
                <a:latin typeface="Aileron Heavy"/>
                <a:ea typeface="Aileron Heavy"/>
                <a:cs typeface="Aileron Heavy"/>
                <a:sym typeface="Aileron Heavy"/>
              </a:rPr>
              <a:t>Création des classes</a:t>
            </a:r>
          </a:p>
        </p:txBody>
      </p:sp>
      <p:sp>
        <p:nvSpPr>
          <p:cNvPr name="Freeform 13" id="13"/>
          <p:cNvSpPr/>
          <p:nvPr/>
        </p:nvSpPr>
        <p:spPr>
          <a:xfrm flipH="false" flipV="false" rot="0">
            <a:off x="16424727" y="-1166752"/>
            <a:ext cx="5050544" cy="5050544"/>
          </a:xfrm>
          <a:custGeom>
            <a:avLst/>
            <a:gdLst/>
            <a:ahLst/>
            <a:cxnLst/>
            <a:rect r="r" b="b" t="t" l="l"/>
            <a:pathLst>
              <a:path h="5050544" w="5050544">
                <a:moveTo>
                  <a:pt x="0" y="0"/>
                </a:moveTo>
                <a:lnTo>
                  <a:pt x="5050544" y="0"/>
                </a:lnTo>
                <a:lnTo>
                  <a:pt x="5050544" y="5050543"/>
                </a:lnTo>
                <a:lnTo>
                  <a:pt x="0" y="50505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221899" y="371787"/>
            <a:ext cx="13623601" cy="1355090"/>
          </a:xfrm>
          <a:prstGeom prst="rect">
            <a:avLst/>
          </a:prstGeom>
        </p:spPr>
        <p:txBody>
          <a:bodyPr anchor="t" rtlCol="false" tIns="0" lIns="0" bIns="0" rIns="0">
            <a:spAutoFit/>
          </a:bodyPr>
          <a:lstStyle/>
          <a:p>
            <a:pPr algn="l">
              <a:lnSpc>
                <a:spcPts val="5080"/>
              </a:lnSpc>
            </a:pPr>
            <a:r>
              <a:rPr lang="en-US" sz="4000" b="true">
                <a:solidFill>
                  <a:srgbClr val="0E2F5F"/>
                </a:solidFill>
                <a:latin typeface="Akzidenz-Grotesk Heavy"/>
                <a:ea typeface="Akzidenz-Grotesk Heavy"/>
                <a:cs typeface="Akzidenz-Grotesk Heavy"/>
                <a:sym typeface="Akzidenz-Grotesk Heavy"/>
              </a:rPr>
              <a:t>Extraction et enrichissement des Concepts avec des</a:t>
            </a:r>
          </a:p>
          <a:p>
            <a:pPr algn="l" marL="0" indent="0" lvl="0">
              <a:lnSpc>
                <a:spcPts val="5080"/>
              </a:lnSpc>
              <a:spcBef>
                <a:spcPct val="0"/>
              </a:spcBef>
            </a:pPr>
            <a:r>
              <a:rPr lang="en-US" b="true" sz="4000">
                <a:solidFill>
                  <a:srgbClr val="0E2F5F"/>
                </a:solidFill>
                <a:latin typeface="Akzidenz-Grotesk Heavy"/>
                <a:ea typeface="Akzidenz-Grotesk Heavy"/>
                <a:cs typeface="Akzidenz-Grotesk Heavy"/>
                <a:sym typeface="Akzidenz-Grotesk Heavy"/>
              </a:rPr>
              <a:t> Données en Temps Réel</a:t>
            </a:r>
          </a:p>
        </p:txBody>
      </p:sp>
      <p:grpSp>
        <p:nvGrpSpPr>
          <p:cNvPr name="Group 3" id="3"/>
          <p:cNvGrpSpPr/>
          <p:nvPr/>
        </p:nvGrpSpPr>
        <p:grpSpPr>
          <a:xfrm rot="0">
            <a:off x="1245874" y="5055529"/>
            <a:ext cx="15617844" cy="4073606"/>
            <a:chOff x="0" y="0"/>
            <a:chExt cx="4113342" cy="1072884"/>
          </a:xfrm>
        </p:grpSpPr>
        <p:sp>
          <p:nvSpPr>
            <p:cNvPr name="Freeform 4" id="4"/>
            <p:cNvSpPr/>
            <p:nvPr/>
          </p:nvSpPr>
          <p:spPr>
            <a:xfrm flipH="false" flipV="false" rot="0">
              <a:off x="0" y="0"/>
              <a:ext cx="4113342" cy="1072884"/>
            </a:xfrm>
            <a:custGeom>
              <a:avLst/>
              <a:gdLst/>
              <a:ahLst/>
              <a:cxnLst/>
              <a:rect r="r" b="b" t="t" l="l"/>
              <a:pathLst>
                <a:path h="1072884" w="4113342">
                  <a:moveTo>
                    <a:pt x="7436" y="0"/>
                  </a:moveTo>
                  <a:lnTo>
                    <a:pt x="4105906" y="0"/>
                  </a:lnTo>
                  <a:cubicBezTo>
                    <a:pt x="4110013" y="0"/>
                    <a:pt x="4113342" y="3329"/>
                    <a:pt x="4113342" y="7436"/>
                  </a:cubicBezTo>
                  <a:lnTo>
                    <a:pt x="4113342" y="1065448"/>
                  </a:lnTo>
                  <a:cubicBezTo>
                    <a:pt x="4113342" y="1069555"/>
                    <a:pt x="4110013" y="1072884"/>
                    <a:pt x="4105906" y="1072884"/>
                  </a:cubicBezTo>
                  <a:lnTo>
                    <a:pt x="7436" y="1072884"/>
                  </a:lnTo>
                  <a:cubicBezTo>
                    <a:pt x="3329" y="1072884"/>
                    <a:pt x="0" y="1069555"/>
                    <a:pt x="0" y="1065448"/>
                  </a:cubicBezTo>
                  <a:lnTo>
                    <a:pt x="0" y="7436"/>
                  </a:lnTo>
                  <a:cubicBezTo>
                    <a:pt x="0" y="3329"/>
                    <a:pt x="3329" y="0"/>
                    <a:pt x="7436" y="0"/>
                  </a:cubicBezTo>
                  <a:close/>
                </a:path>
              </a:pathLst>
            </a:custGeom>
            <a:solidFill>
              <a:srgbClr val="E1EDFC"/>
            </a:solidFill>
            <a:ln cap="sq">
              <a:noFill/>
              <a:prstDash val="solid"/>
              <a:miter/>
            </a:ln>
          </p:spPr>
        </p:sp>
        <p:sp>
          <p:nvSpPr>
            <p:cNvPr name="TextBox 5" id="5"/>
            <p:cNvSpPr txBox="true"/>
            <p:nvPr/>
          </p:nvSpPr>
          <p:spPr>
            <a:xfrm>
              <a:off x="0" y="-47625"/>
              <a:ext cx="4113342" cy="1120509"/>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6675253" y="5616114"/>
            <a:ext cx="4370274" cy="656057"/>
            <a:chOff x="0" y="0"/>
            <a:chExt cx="1151019" cy="172789"/>
          </a:xfrm>
        </p:grpSpPr>
        <p:sp>
          <p:nvSpPr>
            <p:cNvPr name="Freeform 7" id="7"/>
            <p:cNvSpPr/>
            <p:nvPr/>
          </p:nvSpPr>
          <p:spPr>
            <a:xfrm flipH="false" flipV="false" rot="0">
              <a:off x="0" y="0"/>
              <a:ext cx="1151019" cy="172789"/>
            </a:xfrm>
            <a:custGeom>
              <a:avLst/>
              <a:gdLst/>
              <a:ahLst/>
              <a:cxnLst/>
              <a:rect r="r" b="b" t="t" l="l"/>
              <a:pathLst>
                <a:path h="172789" w="1151019">
                  <a:moveTo>
                    <a:pt x="86394" y="0"/>
                  </a:moveTo>
                  <a:lnTo>
                    <a:pt x="1064624" y="0"/>
                  </a:lnTo>
                  <a:cubicBezTo>
                    <a:pt x="1112338" y="0"/>
                    <a:pt x="1151019" y="38680"/>
                    <a:pt x="1151019" y="86394"/>
                  </a:cubicBezTo>
                  <a:lnTo>
                    <a:pt x="1151019" y="86394"/>
                  </a:lnTo>
                  <a:cubicBezTo>
                    <a:pt x="1151019" y="109308"/>
                    <a:pt x="1141916" y="131282"/>
                    <a:pt x="1125714" y="147484"/>
                  </a:cubicBezTo>
                  <a:cubicBezTo>
                    <a:pt x="1109512" y="163687"/>
                    <a:pt x="1087537" y="172789"/>
                    <a:pt x="1064624" y="172789"/>
                  </a:cubicBezTo>
                  <a:lnTo>
                    <a:pt x="86394" y="172789"/>
                  </a:lnTo>
                  <a:cubicBezTo>
                    <a:pt x="38680" y="172789"/>
                    <a:pt x="0" y="134109"/>
                    <a:pt x="0" y="86394"/>
                  </a:cubicBezTo>
                  <a:lnTo>
                    <a:pt x="0" y="86394"/>
                  </a:lnTo>
                  <a:cubicBezTo>
                    <a:pt x="0" y="38680"/>
                    <a:pt x="38680" y="0"/>
                    <a:pt x="86394" y="0"/>
                  </a:cubicBezTo>
                  <a:close/>
                </a:path>
              </a:pathLst>
            </a:custGeom>
            <a:solidFill>
              <a:srgbClr val="5188CC"/>
            </a:solidFill>
          </p:spPr>
        </p:sp>
        <p:sp>
          <p:nvSpPr>
            <p:cNvPr name="TextBox 8" id="8"/>
            <p:cNvSpPr txBox="true"/>
            <p:nvPr/>
          </p:nvSpPr>
          <p:spPr>
            <a:xfrm>
              <a:off x="0" y="-47625"/>
              <a:ext cx="1151019" cy="220414"/>
            </a:xfrm>
            <a:prstGeom prst="rect">
              <a:avLst/>
            </a:prstGeom>
          </p:spPr>
          <p:txBody>
            <a:bodyPr anchor="ctr" rtlCol="false" tIns="50800" lIns="50800" bIns="50800" rIns="50800"/>
            <a:lstStyle/>
            <a:p>
              <a:pPr algn="ctr">
                <a:lnSpc>
                  <a:spcPts val="2800"/>
                </a:lnSpc>
              </a:pPr>
            </a:p>
          </p:txBody>
        </p:sp>
      </p:grpSp>
      <p:sp>
        <p:nvSpPr>
          <p:cNvPr name="TextBox 9" id="9"/>
          <p:cNvSpPr txBox="true"/>
          <p:nvPr/>
        </p:nvSpPr>
        <p:spPr>
          <a:xfrm rot="0">
            <a:off x="6657948" y="5555067"/>
            <a:ext cx="4404883" cy="740169"/>
          </a:xfrm>
          <a:prstGeom prst="rect">
            <a:avLst/>
          </a:prstGeom>
        </p:spPr>
        <p:txBody>
          <a:bodyPr anchor="t" rtlCol="false" tIns="0" lIns="0" bIns="0" rIns="0">
            <a:spAutoFit/>
          </a:bodyPr>
          <a:lstStyle/>
          <a:p>
            <a:pPr algn="ctr">
              <a:lnSpc>
                <a:spcPts val="2941"/>
              </a:lnSpc>
            </a:pPr>
            <a:r>
              <a:rPr lang="en-US" sz="2101" b="true">
                <a:solidFill>
                  <a:srgbClr val="FFFFFF"/>
                </a:solidFill>
                <a:latin typeface="Aileron Heavy"/>
                <a:ea typeface="Aileron Heavy"/>
                <a:cs typeface="Aileron Heavy"/>
                <a:sym typeface="Aileron Heavy"/>
              </a:rPr>
              <a:t>Extraire les concepts et les relations</a:t>
            </a:r>
          </a:p>
        </p:txBody>
      </p:sp>
      <p:grpSp>
        <p:nvGrpSpPr>
          <p:cNvPr name="Group 10" id="10"/>
          <p:cNvGrpSpPr/>
          <p:nvPr/>
        </p:nvGrpSpPr>
        <p:grpSpPr>
          <a:xfrm rot="0">
            <a:off x="2180873" y="5616114"/>
            <a:ext cx="4048806" cy="665701"/>
            <a:chOff x="0" y="0"/>
            <a:chExt cx="1066352" cy="175329"/>
          </a:xfrm>
        </p:grpSpPr>
        <p:sp>
          <p:nvSpPr>
            <p:cNvPr name="Freeform 11" id="11"/>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2" id="12"/>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sp>
        <p:nvSpPr>
          <p:cNvPr name="TextBox 13" id="13"/>
          <p:cNvSpPr txBox="true"/>
          <p:nvPr/>
        </p:nvSpPr>
        <p:spPr>
          <a:xfrm rot="0">
            <a:off x="2609498" y="5742272"/>
            <a:ext cx="3191556" cy="365758"/>
          </a:xfrm>
          <a:prstGeom prst="rect">
            <a:avLst/>
          </a:prstGeom>
        </p:spPr>
        <p:txBody>
          <a:bodyPr anchor="t" rtlCol="false" tIns="0" lIns="0" bIns="0" rIns="0">
            <a:spAutoFit/>
          </a:bodyPr>
          <a:lstStyle/>
          <a:p>
            <a:pPr algn="ctr">
              <a:lnSpc>
                <a:spcPts val="2940"/>
              </a:lnSpc>
            </a:pPr>
            <a:r>
              <a:rPr lang="en-US" sz="2100" b="true">
                <a:solidFill>
                  <a:srgbClr val="FFFFFF"/>
                </a:solidFill>
                <a:latin typeface="Aileron Heavy"/>
                <a:ea typeface="Aileron Heavy"/>
                <a:cs typeface="Aileron Heavy"/>
                <a:sym typeface="Aileron Heavy"/>
              </a:rPr>
              <a:t>Génerer les Tweets</a:t>
            </a:r>
          </a:p>
        </p:txBody>
      </p:sp>
      <p:grpSp>
        <p:nvGrpSpPr>
          <p:cNvPr name="Group 14" id="14"/>
          <p:cNvGrpSpPr/>
          <p:nvPr/>
        </p:nvGrpSpPr>
        <p:grpSpPr>
          <a:xfrm rot="0">
            <a:off x="11295278" y="5616114"/>
            <a:ext cx="4048806" cy="665701"/>
            <a:chOff x="0" y="0"/>
            <a:chExt cx="1066352" cy="175329"/>
          </a:xfrm>
        </p:grpSpPr>
        <p:sp>
          <p:nvSpPr>
            <p:cNvPr name="Freeform 15" id="15"/>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6" id="16"/>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sp>
        <p:nvSpPr>
          <p:cNvPr name="TextBox 17" id="17"/>
          <p:cNvSpPr txBox="true"/>
          <p:nvPr/>
        </p:nvSpPr>
        <p:spPr>
          <a:xfrm rot="0">
            <a:off x="11665267" y="5742272"/>
            <a:ext cx="3209709" cy="365758"/>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FFFFFF"/>
                </a:solidFill>
                <a:latin typeface="Aileron Heavy"/>
                <a:ea typeface="Aileron Heavy"/>
                <a:cs typeface="Aileron Heavy"/>
                <a:sym typeface="Aileron Heavy"/>
              </a:rPr>
              <a:t>Mise à jour l’ontologie</a:t>
            </a:r>
          </a:p>
        </p:txBody>
      </p:sp>
      <p:sp>
        <p:nvSpPr>
          <p:cNvPr name="TextBox 18" id="18"/>
          <p:cNvSpPr txBox="true"/>
          <p:nvPr/>
        </p:nvSpPr>
        <p:spPr>
          <a:xfrm rot="0">
            <a:off x="1996129" y="2086989"/>
            <a:ext cx="13342666" cy="1737167"/>
          </a:xfrm>
          <a:prstGeom prst="rect">
            <a:avLst/>
          </a:prstGeom>
        </p:spPr>
        <p:txBody>
          <a:bodyPr anchor="t" rtlCol="false" tIns="0" lIns="0" bIns="0" rIns="0">
            <a:spAutoFit/>
          </a:bodyPr>
          <a:lstStyle/>
          <a:p>
            <a:pPr algn="just">
              <a:lnSpc>
                <a:spcPts val="3475"/>
              </a:lnSpc>
            </a:pPr>
            <a:r>
              <a:rPr lang="en-US" sz="2482">
                <a:solidFill>
                  <a:srgbClr val="021828"/>
                </a:solidFill>
                <a:latin typeface="Aileron"/>
                <a:ea typeface="Aileron"/>
                <a:cs typeface="Aileron"/>
                <a:sym typeface="Aileron"/>
              </a:rPr>
              <a:t>Grâce aux techniques avancées de traitement du langage naturel, il est possible de maintenir une ontologie vivante et adaptable aux évolutions en temps réel. L'intégration de modèles d'extraction de concepts et de relations en temps réel constitue une étape pertinente pour enrichir et améliorer cette ontologie de manière dynamique</a:t>
            </a:r>
          </a:p>
        </p:txBody>
      </p:sp>
      <p:sp>
        <p:nvSpPr>
          <p:cNvPr name="TextBox 19" id="19"/>
          <p:cNvSpPr txBox="true"/>
          <p:nvPr/>
        </p:nvSpPr>
        <p:spPr>
          <a:xfrm rot="0">
            <a:off x="2001418" y="6365258"/>
            <a:ext cx="4450044" cy="1758948"/>
          </a:xfrm>
          <a:prstGeom prst="rect">
            <a:avLst/>
          </a:prstGeom>
        </p:spPr>
        <p:txBody>
          <a:bodyPr anchor="t" rtlCol="false" tIns="0" lIns="0" bIns="0" rIns="0">
            <a:spAutoFit/>
          </a:bodyPr>
          <a:lstStyle/>
          <a:p>
            <a:pPr algn="ctr">
              <a:lnSpc>
                <a:spcPts val="2800"/>
              </a:lnSpc>
            </a:pPr>
            <a:r>
              <a:rPr lang="en-US" sz="2000">
                <a:solidFill>
                  <a:srgbClr val="0E2F5F"/>
                </a:solidFill>
                <a:latin typeface="Aileron"/>
                <a:ea typeface="Aileron"/>
                <a:cs typeface="Aileron"/>
                <a:sym typeface="Aileron"/>
              </a:rPr>
              <a:t>Le modèle GPT-2 génère des textes à partir d'invites spécifiques, servant de base pour des tâches comme l'extraction d'entités ou la mise à jour dynamique d'une ontologie</a:t>
            </a:r>
          </a:p>
        </p:txBody>
      </p:sp>
      <p:sp>
        <p:nvSpPr>
          <p:cNvPr name="TextBox 20" id="20"/>
          <p:cNvSpPr txBox="true"/>
          <p:nvPr/>
        </p:nvSpPr>
        <p:spPr>
          <a:xfrm rot="0">
            <a:off x="7135782" y="6365258"/>
            <a:ext cx="3838028" cy="1758948"/>
          </a:xfrm>
          <a:prstGeom prst="rect">
            <a:avLst/>
          </a:prstGeom>
        </p:spPr>
        <p:txBody>
          <a:bodyPr anchor="t" rtlCol="false" tIns="0" lIns="0" bIns="0" rIns="0">
            <a:spAutoFit/>
          </a:bodyPr>
          <a:lstStyle/>
          <a:p>
            <a:pPr algn="ctr">
              <a:lnSpc>
                <a:spcPts val="2800"/>
              </a:lnSpc>
            </a:pPr>
            <a:r>
              <a:rPr lang="en-US" sz="2000">
                <a:solidFill>
                  <a:srgbClr val="0E2F5F"/>
                </a:solidFill>
                <a:latin typeface="Aileron"/>
                <a:ea typeface="Aileron"/>
                <a:cs typeface="Aileron"/>
                <a:sym typeface="Aileron"/>
              </a:rPr>
              <a:t>Une fois le texte généré, spaCy est utilisé pour extraire des entités nommées (personnes, lieux, dates, etc.) et les relations entre elles</a:t>
            </a:r>
          </a:p>
        </p:txBody>
      </p:sp>
      <p:sp>
        <p:nvSpPr>
          <p:cNvPr name="TextBox 21" id="21"/>
          <p:cNvSpPr txBox="true"/>
          <p:nvPr/>
        </p:nvSpPr>
        <p:spPr>
          <a:xfrm rot="0">
            <a:off x="11659610" y="6365258"/>
            <a:ext cx="3684474" cy="1406523"/>
          </a:xfrm>
          <a:prstGeom prst="rect">
            <a:avLst/>
          </a:prstGeom>
        </p:spPr>
        <p:txBody>
          <a:bodyPr anchor="t" rtlCol="false" tIns="0" lIns="0" bIns="0" rIns="0">
            <a:spAutoFit/>
          </a:bodyPr>
          <a:lstStyle/>
          <a:p>
            <a:pPr algn="ctr">
              <a:lnSpc>
                <a:spcPts val="2800"/>
              </a:lnSpc>
            </a:pPr>
            <a:r>
              <a:rPr lang="en-US" sz="2000">
                <a:solidFill>
                  <a:srgbClr val="0E2F5F"/>
                </a:solidFill>
                <a:latin typeface="Aileron"/>
                <a:ea typeface="Aileron"/>
                <a:cs typeface="Aileron"/>
                <a:sym typeface="Aileron"/>
              </a:rPr>
              <a:t>Cette étape met à jour une ontologie existante avec les nouvelles entités et relations extraites</a:t>
            </a:r>
          </a:p>
        </p:txBody>
      </p:sp>
      <p:sp>
        <p:nvSpPr>
          <p:cNvPr name="AutoShape 22" id="22"/>
          <p:cNvSpPr/>
          <p:nvPr/>
        </p:nvSpPr>
        <p:spPr>
          <a:xfrm>
            <a:off x="2574529" y="4717697"/>
            <a:ext cx="12960534" cy="0"/>
          </a:xfrm>
          <a:prstGeom prst="line">
            <a:avLst/>
          </a:prstGeom>
          <a:ln cap="flat" w="38100">
            <a:solidFill>
              <a:srgbClr val="5188CC"/>
            </a:solidFill>
            <a:prstDash val="solid"/>
            <a:headEnd type="none" len="sm" w="sm"/>
            <a:tailEnd type="none" len="sm" w="sm"/>
          </a:ln>
        </p:spPr>
      </p:sp>
      <p:grpSp>
        <p:nvGrpSpPr>
          <p:cNvPr name="Group 23" id="23"/>
          <p:cNvGrpSpPr/>
          <p:nvPr/>
        </p:nvGrpSpPr>
        <p:grpSpPr>
          <a:xfrm rot="0">
            <a:off x="3780964" y="4291271"/>
            <a:ext cx="890951" cy="89095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6" id="26"/>
          <p:cNvGrpSpPr/>
          <p:nvPr/>
        </p:nvGrpSpPr>
        <p:grpSpPr>
          <a:xfrm rot="0">
            <a:off x="8220020" y="4291271"/>
            <a:ext cx="890951" cy="89095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9" id="29"/>
          <p:cNvGrpSpPr/>
          <p:nvPr/>
        </p:nvGrpSpPr>
        <p:grpSpPr>
          <a:xfrm rot="0">
            <a:off x="12663796" y="4272221"/>
            <a:ext cx="886231" cy="890951"/>
            <a:chOff x="0" y="0"/>
            <a:chExt cx="808493" cy="812800"/>
          </a:xfrm>
        </p:grpSpPr>
        <p:sp>
          <p:nvSpPr>
            <p:cNvPr name="Freeform 30" id="30"/>
            <p:cNvSpPr/>
            <p:nvPr/>
          </p:nvSpPr>
          <p:spPr>
            <a:xfrm flipH="false" flipV="false" rot="0">
              <a:off x="0" y="0"/>
              <a:ext cx="808493" cy="812800"/>
            </a:xfrm>
            <a:custGeom>
              <a:avLst/>
              <a:gdLst/>
              <a:ahLst/>
              <a:cxnLst/>
              <a:rect r="r" b="b" t="t" l="l"/>
              <a:pathLst>
                <a:path h="812800" w="808493">
                  <a:moveTo>
                    <a:pt x="404247" y="0"/>
                  </a:moveTo>
                  <a:cubicBezTo>
                    <a:pt x="180987" y="0"/>
                    <a:pt x="0" y="181951"/>
                    <a:pt x="0" y="406400"/>
                  </a:cubicBezTo>
                  <a:cubicBezTo>
                    <a:pt x="0" y="630849"/>
                    <a:pt x="180987" y="812800"/>
                    <a:pt x="404247" y="812800"/>
                  </a:cubicBezTo>
                  <a:cubicBezTo>
                    <a:pt x="627506" y="812800"/>
                    <a:pt x="808493" y="630849"/>
                    <a:pt x="808493" y="406400"/>
                  </a:cubicBezTo>
                  <a:cubicBezTo>
                    <a:pt x="808493" y="181951"/>
                    <a:pt x="627506" y="0"/>
                    <a:pt x="404247" y="0"/>
                  </a:cubicBezTo>
                  <a:close/>
                </a:path>
              </a:pathLst>
            </a:custGeom>
            <a:solidFill>
              <a:srgbClr val="0E2F5F"/>
            </a:solidFill>
          </p:spPr>
        </p:sp>
        <p:sp>
          <p:nvSpPr>
            <p:cNvPr name="TextBox 31" id="31"/>
            <p:cNvSpPr txBox="true"/>
            <p:nvPr/>
          </p:nvSpPr>
          <p:spPr>
            <a:xfrm>
              <a:off x="75796" y="28575"/>
              <a:ext cx="656901" cy="708025"/>
            </a:xfrm>
            <a:prstGeom prst="rect">
              <a:avLst/>
            </a:prstGeom>
          </p:spPr>
          <p:txBody>
            <a:bodyPr anchor="ctr" rtlCol="false" tIns="50800" lIns="50800" bIns="50800" rIns="50800"/>
            <a:lstStyle/>
            <a:p>
              <a:pPr algn="ctr">
                <a:lnSpc>
                  <a:spcPts val="2800"/>
                </a:lnSpc>
              </a:pPr>
            </a:p>
          </p:txBody>
        </p:sp>
      </p:grpSp>
      <p:sp>
        <p:nvSpPr>
          <p:cNvPr name="Freeform 32" id="32"/>
          <p:cNvSpPr/>
          <p:nvPr/>
        </p:nvSpPr>
        <p:spPr>
          <a:xfrm flipH="false" flipV="false" rot="5400000">
            <a:off x="4041071" y="4541853"/>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5400000">
            <a:off x="8470601" y="4541853"/>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5400000">
            <a:off x="12911446" y="4522803"/>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2263262" y="-8172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202146" y="9705393"/>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7" id="37"/>
          <p:cNvGrpSpPr/>
          <p:nvPr/>
        </p:nvGrpSpPr>
        <p:grpSpPr>
          <a:xfrm rot="0">
            <a:off x="1028700" y="544985"/>
            <a:ext cx="967429" cy="967429"/>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40" id="40"/>
          <p:cNvSpPr/>
          <p:nvPr/>
        </p:nvSpPr>
        <p:spPr>
          <a:xfrm flipH="false" flipV="false" rot="0">
            <a:off x="1245874" y="758137"/>
            <a:ext cx="533082" cy="541125"/>
          </a:xfrm>
          <a:custGeom>
            <a:avLst/>
            <a:gdLst/>
            <a:ahLst/>
            <a:cxnLst/>
            <a:rect r="r" b="b" t="t" l="l"/>
            <a:pathLst>
              <a:path h="541125" w="533082">
                <a:moveTo>
                  <a:pt x="0" y="0"/>
                </a:moveTo>
                <a:lnTo>
                  <a:pt x="533082" y="0"/>
                </a:lnTo>
                <a:lnTo>
                  <a:pt x="533082" y="541126"/>
                </a:lnTo>
                <a:lnTo>
                  <a:pt x="0" y="5411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1" id="4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53730" y="558763"/>
            <a:ext cx="11793655" cy="1355090"/>
          </a:xfrm>
          <a:prstGeom prst="rect">
            <a:avLst/>
          </a:prstGeom>
        </p:spPr>
        <p:txBody>
          <a:bodyPr anchor="t" rtlCol="false" tIns="0" lIns="0" bIns="0" rIns="0">
            <a:spAutoFit/>
          </a:bodyPr>
          <a:lstStyle/>
          <a:p>
            <a:pPr algn="l">
              <a:lnSpc>
                <a:spcPts val="5080"/>
              </a:lnSpc>
            </a:pPr>
            <a:r>
              <a:rPr lang="en-US" sz="4000" b="true">
                <a:solidFill>
                  <a:srgbClr val="0E2F5F"/>
                </a:solidFill>
                <a:latin typeface="Akzidenz-Grotesk Heavy"/>
                <a:ea typeface="Akzidenz-Grotesk Heavy"/>
                <a:cs typeface="Akzidenz-Grotesk Heavy"/>
                <a:sym typeface="Akzidenz-Grotesk Heavy"/>
              </a:rPr>
              <a:t>Fonction principale pour </a:t>
            </a:r>
          </a:p>
          <a:p>
            <a:pPr algn="l" marL="0" indent="0" lvl="0">
              <a:lnSpc>
                <a:spcPts val="5080"/>
              </a:lnSpc>
              <a:spcBef>
                <a:spcPct val="0"/>
              </a:spcBef>
            </a:pPr>
            <a:r>
              <a:rPr lang="en-US" b="true" sz="4000">
                <a:solidFill>
                  <a:srgbClr val="0E2F5F"/>
                </a:solidFill>
                <a:latin typeface="Akzidenz-Grotesk Heavy"/>
                <a:ea typeface="Akzidenz-Grotesk Heavy"/>
                <a:cs typeface="Akzidenz-Grotesk Heavy"/>
                <a:sym typeface="Akzidenz-Grotesk Heavy"/>
              </a:rPr>
              <a:t>la mise à jour automatique de L’ontologie</a:t>
            </a:r>
          </a:p>
        </p:txBody>
      </p:sp>
      <p:grpSp>
        <p:nvGrpSpPr>
          <p:cNvPr name="Group 3" id="3"/>
          <p:cNvGrpSpPr/>
          <p:nvPr/>
        </p:nvGrpSpPr>
        <p:grpSpPr>
          <a:xfrm rot="0">
            <a:off x="1225075" y="4387918"/>
            <a:ext cx="15617844" cy="4073606"/>
            <a:chOff x="0" y="0"/>
            <a:chExt cx="4113342" cy="1072884"/>
          </a:xfrm>
        </p:grpSpPr>
        <p:sp>
          <p:nvSpPr>
            <p:cNvPr name="Freeform 4" id="4"/>
            <p:cNvSpPr/>
            <p:nvPr/>
          </p:nvSpPr>
          <p:spPr>
            <a:xfrm flipH="false" flipV="false" rot="0">
              <a:off x="0" y="0"/>
              <a:ext cx="4113342" cy="1072884"/>
            </a:xfrm>
            <a:custGeom>
              <a:avLst/>
              <a:gdLst/>
              <a:ahLst/>
              <a:cxnLst/>
              <a:rect r="r" b="b" t="t" l="l"/>
              <a:pathLst>
                <a:path h="1072884" w="4113342">
                  <a:moveTo>
                    <a:pt x="7436" y="0"/>
                  </a:moveTo>
                  <a:lnTo>
                    <a:pt x="4105906" y="0"/>
                  </a:lnTo>
                  <a:cubicBezTo>
                    <a:pt x="4110013" y="0"/>
                    <a:pt x="4113342" y="3329"/>
                    <a:pt x="4113342" y="7436"/>
                  </a:cubicBezTo>
                  <a:lnTo>
                    <a:pt x="4113342" y="1065448"/>
                  </a:lnTo>
                  <a:cubicBezTo>
                    <a:pt x="4113342" y="1069555"/>
                    <a:pt x="4110013" y="1072884"/>
                    <a:pt x="4105906" y="1072884"/>
                  </a:cubicBezTo>
                  <a:lnTo>
                    <a:pt x="7436" y="1072884"/>
                  </a:lnTo>
                  <a:cubicBezTo>
                    <a:pt x="3329" y="1072884"/>
                    <a:pt x="0" y="1069555"/>
                    <a:pt x="0" y="1065448"/>
                  </a:cubicBezTo>
                  <a:lnTo>
                    <a:pt x="0" y="7436"/>
                  </a:lnTo>
                  <a:cubicBezTo>
                    <a:pt x="0" y="3329"/>
                    <a:pt x="3329" y="0"/>
                    <a:pt x="7436" y="0"/>
                  </a:cubicBezTo>
                  <a:close/>
                </a:path>
              </a:pathLst>
            </a:custGeom>
            <a:solidFill>
              <a:srgbClr val="E1EDFC"/>
            </a:solidFill>
            <a:ln cap="sq">
              <a:noFill/>
              <a:prstDash val="solid"/>
              <a:miter/>
            </a:ln>
          </p:spPr>
        </p:sp>
        <p:sp>
          <p:nvSpPr>
            <p:cNvPr name="TextBox 5" id="5"/>
            <p:cNvSpPr txBox="true"/>
            <p:nvPr/>
          </p:nvSpPr>
          <p:spPr>
            <a:xfrm>
              <a:off x="0" y="-47625"/>
              <a:ext cx="4113342" cy="1120509"/>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6654454" y="4865255"/>
            <a:ext cx="4370274" cy="819946"/>
            <a:chOff x="0" y="0"/>
            <a:chExt cx="1151019" cy="215953"/>
          </a:xfrm>
        </p:grpSpPr>
        <p:sp>
          <p:nvSpPr>
            <p:cNvPr name="Freeform 7" id="7"/>
            <p:cNvSpPr/>
            <p:nvPr/>
          </p:nvSpPr>
          <p:spPr>
            <a:xfrm flipH="false" flipV="false" rot="0">
              <a:off x="0" y="0"/>
              <a:ext cx="1151019" cy="215953"/>
            </a:xfrm>
            <a:custGeom>
              <a:avLst/>
              <a:gdLst/>
              <a:ahLst/>
              <a:cxnLst/>
              <a:rect r="r" b="b" t="t" l="l"/>
              <a:pathLst>
                <a:path h="215953" w="1151019">
                  <a:moveTo>
                    <a:pt x="90346" y="0"/>
                  </a:moveTo>
                  <a:lnTo>
                    <a:pt x="1060672" y="0"/>
                  </a:lnTo>
                  <a:cubicBezTo>
                    <a:pt x="1110569" y="0"/>
                    <a:pt x="1151019" y="40449"/>
                    <a:pt x="1151019" y="90346"/>
                  </a:cubicBezTo>
                  <a:lnTo>
                    <a:pt x="1151019" y="125607"/>
                  </a:lnTo>
                  <a:cubicBezTo>
                    <a:pt x="1151019" y="149568"/>
                    <a:pt x="1141500" y="172548"/>
                    <a:pt x="1124557" y="189491"/>
                  </a:cubicBezTo>
                  <a:cubicBezTo>
                    <a:pt x="1107614" y="206434"/>
                    <a:pt x="1084634" y="215953"/>
                    <a:pt x="1060672" y="215953"/>
                  </a:cubicBezTo>
                  <a:lnTo>
                    <a:pt x="90346" y="215953"/>
                  </a:lnTo>
                  <a:cubicBezTo>
                    <a:pt x="40449" y="215953"/>
                    <a:pt x="0" y="175503"/>
                    <a:pt x="0" y="125607"/>
                  </a:cubicBezTo>
                  <a:lnTo>
                    <a:pt x="0" y="90346"/>
                  </a:lnTo>
                  <a:cubicBezTo>
                    <a:pt x="0" y="66385"/>
                    <a:pt x="9519" y="43405"/>
                    <a:pt x="26462" y="26462"/>
                  </a:cubicBezTo>
                  <a:cubicBezTo>
                    <a:pt x="43405" y="9519"/>
                    <a:pt x="66385" y="0"/>
                    <a:pt x="90346" y="0"/>
                  </a:cubicBezTo>
                  <a:close/>
                </a:path>
              </a:pathLst>
            </a:custGeom>
            <a:solidFill>
              <a:srgbClr val="5188CC"/>
            </a:solidFill>
          </p:spPr>
        </p:sp>
        <p:sp>
          <p:nvSpPr>
            <p:cNvPr name="TextBox 8" id="8"/>
            <p:cNvSpPr txBox="true"/>
            <p:nvPr/>
          </p:nvSpPr>
          <p:spPr>
            <a:xfrm>
              <a:off x="0" y="-47625"/>
              <a:ext cx="1151019" cy="263578"/>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2160074" y="4821809"/>
            <a:ext cx="4048806" cy="863392"/>
            <a:chOff x="0" y="0"/>
            <a:chExt cx="1066352" cy="227395"/>
          </a:xfrm>
        </p:grpSpPr>
        <p:sp>
          <p:nvSpPr>
            <p:cNvPr name="Freeform 10" id="10"/>
            <p:cNvSpPr/>
            <p:nvPr/>
          </p:nvSpPr>
          <p:spPr>
            <a:xfrm flipH="false" flipV="false" rot="0">
              <a:off x="0" y="0"/>
              <a:ext cx="1066352" cy="227395"/>
            </a:xfrm>
            <a:custGeom>
              <a:avLst/>
              <a:gdLst/>
              <a:ahLst/>
              <a:cxnLst/>
              <a:rect r="r" b="b" t="t" l="l"/>
              <a:pathLst>
                <a:path h="227395" w="1066352">
                  <a:moveTo>
                    <a:pt x="97520" y="0"/>
                  </a:moveTo>
                  <a:lnTo>
                    <a:pt x="968833" y="0"/>
                  </a:lnTo>
                  <a:cubicBezTo>
                    <a:pt x="994696" y="0"/>
                    <a:pt x="1019501" y="10274"/>
                    <a:pt x="1037789" y="28563"/>
                  </a:cubicBezTo>
                  <a:cubicBezTo>
                    <a:pt x="1056078" y="46851"/>
                    <a:pt x="1066352" y="71656"/>
                    <a:pt x="1066352" y="97520"/>
                  </a:cubicBezTo>
                  <a:lnTo>
                    <a:pt x="1066352" y="129876"/>
                  </a:lnTo>
                  <a:cubicBezTo>
                    <a:pt x="1066352" y="183734"/>
                    <a:pt x="1022691" y="227395"/>
                    <a:pt x="968833" y="227395"/>
                  </a:cubicBezTo>
                  <a:lnTo>
                    <a:pt x="97520" y="227395"/>
                  </a:lnTo>
                  <a:cubicBezTo>
                    <a:pt x="71656" y="227395"/>
                    <a:pt x="46851" y="217121"/>
                    <a:pt x="28563" y="198833"/>
                  </a:cubicBezTo>
                  <a:cubicBezTo>
                    <a:pt x="10274" y="180544"/>
                    <a:pt x="0" y="155740"/>
                    <a:pt x="0" y="129876"/>
                  </a:cubicBezTo>
                  <a:lnTo>
                    <a:pt x="0" y="97520"/>
                  </a:lnTo>
                  <a:cubicBezTo>
                    <a:pt x="0" y="71656"/>
                    <a:pt x="10274" y="46851"/>
                    <a:pt x="28563" y="28563"/>
                  </a:cubicBezTo>
                  <a:cubicBezTo>
                    <a:pt x="46851" y="10274"/>
                    <a:pt x="71656" y="0"/>
                    <a:pt x="97520" y="0"/>
                  </a:cubicBezTo>
                  <a:close/>
                </a:path>
              </a:pathLst>
            </a:custGeom>
            <a:solidFill>
              <a:srgbClr val="5188CC"/>
            </a:solidFill>
          </p:spPr>
        </p:sp>
        <p:sp>
          <p:nvSpPr>
            <p:cNvPr name="TextBox 11" id="11"/>
            <p:cNvSpPr txBox="true"/>
            <p:nvPr/>
          </p:nvSpPr>
          <p:spPr>
            <a:xfrm>
              <a:off x="0" y="-47625"/>
              <a:ext cx="1066352" cy="275020"/>
            </a:xfrm>
            <a:prstGeom prst="rect">
              <a:avLst/>
            </a:prstGeom>
          </p:spPr>
          <p:txBody>
            <a:bodyPr anchor="ctr" rtlCol="false" tIns="50800" lIns="50800" bIns="50800" rIns="50800"/>
            <a:lstStyle/>
            <a:p>
              <a:pPr algn="ctr">
                <a:lnSpc>
                  <a:spcPts val="2800"/>
                </a:lnSpc>
              </a:pPr>
            </a:p>
          </p:txBody>
        </p:sp>
      </p:grpSp>
      <p:sp>
        <p:nvSpPr>
          <p:cNvPr name="TextBox 12" id="12"/>
          <p:cNvSpPr txBox="true"/>
          <p:nvPr/>
        </p:nvSpPr>
        <p:spPr>
          <a:xfrm rot="0">
            <a:off x="7029501" y="5046814"/>
            <a:ext cx="3620181" cy="365758"/>
          </a:xfrm>
          <a:prstGeom prst="rect">
            <a:avLst/>
          </a:prstGeom>
        </p:spPr>
        <p:txBody>
          <a:bodyPr anchor="t" rtlCol="false" tIns="0" lIns="0" bIns="0" rIns="0">
            <a:spAutoFit/>
          </a:bodyPr>
          <a:lstStyle/>
          <a:p>
            <a:pPr algn="ctr">
              <a:lnSpc>
                <a:spcPts val="2940"/>
              </a:lnSpc>
            </a:pPr>
            <a:r>
              <a:rPr lang="en-US" sz="2100" b="true">
                <a:solidFill>
                  <a:srgbClr val="FFFFFF"/>
                </a:solidFill>
                <a:latin typeface="Aileron Heavy"/>
                <a:ea typeface="Aileron Heavy"/>
                <a:cs typeface="Aileron Heavy"/>
                <a:sym typeface="Aileron Heavy"/>
              </a:rPr>
              <a:t>Sauvegarder l’ontologie</a:t>
            </a:r>
          </a:p>
        </p:txBody>
      </p:sp>
      <p:grpSp>
        <p:nvGrpSpPr>
          <p:cNvPr name="Group 13" id="13"/>
          <p:cNvGrpSpPr/>
          <p:nvPr/>
        </p:nvGrpSpPr>
        <p:grpSpPr>
          <a:xfrm rot="0">
            <a:off x="11274479" y="4821809"/>
            <a:ext cx="4048806" cy="863392"/>
            <a:chOff x="0" y="0"/>
            <a:chExt cx="1066352" cy="227395"/>
          </a:xfrm>
        </p:grpSpPr>
        <p:sp>
          <p:nvSpPr>
            <p:cNvPr name="Freeform 14" id="14"/>
            <p:cNvSpPr/>
            <p:nvPr/>
          </p:nvSpPr>
          <p:spPr>
            <a:xfrm flipH="false" flipV="false" rot="0">
              <a:off x="0" y="0"/>
              <a:ext cx="1066352" cy="227395"/>
            </a:xfrm>
            <a:custGeom>
              <a:avLst/>
              <a:gdLst/>
              <a:ahLst/>
              <a:cxnLst/>
              <a:rect r="r" b="b" t="t" l="l"/>
              <a:pathLst>
                <a:path h="227395" w="1066352">
                  <a:moveTo>
                    <a:pt x="97520" y="0"/>
                  </a:moveTo>
                  <a:lnTo>
                    <a:pt x="968833" y="0"/>
                  </a:lnTo>
                  <a:cubicBezTo>
                    <a:pt x="994696" y="0"/>
                    <a:pt x="1019501" y="10274"/>
                    <a:pt x="1037789" y="28563"/>
                  </a:cubicBezTo>
                  <a:cubicBezTo>
                    <a:pt x="1056078" y="46851"/>
                    <a:pt x="1066352" y="71656"/>
                    <a:pt x="1066352" y="97520"/>
                  </a:cubicBezTo>
                  <a:lnTo>
                    <a:pt x="1066352" y="129876"/>
                  </a:lnTo>
                  <a:cubicBezTo>
                    <a:pt x="1066352" y="183734"/>
                    <a:pt x="1022691" y="227395"/>
                    <a:pt x="968833" y="227395"/>
                  </a:cubicBezTo>
                  <a:lnTo>
                    <a:pt x="97520" y="227395"/>
                  </a:lnTo>
                  <a:cubicBezTo>
                    <a:pt x="71656" y="227395"/>
                    <a:pt x="46851" y="217121"/>
                    <a:pt x="28563" y="198833"/>
                  </a:cubicBezTo>
                  <a:cubicBezTo>
                    <a:pt x="10274" y="180544"/>
                    <a:pt x="0" y="155740"/>
                    <a:pt x="0" y="129876"/>
                  </a:cubicBezTo>
                  <a:lnTo>
                    <a:pt x="0" y="97520"/>
                  </a:lnTo>
                  <a:cubicBezTo>
                    <a:pt x="0" y="71656"/>
                    <a:pt x="10274" y="46851"/>
                    <a:pt x="28563" y="28563"/>
                  </a:cubicBezTo>
                  <a:cubicBezTo>
                    <a:pt x="46851" y="10274"/>
                    <a:pt x="71656" y="0"/>
                    <a:pt x="97520" y="0"/>
                  </a:cubicBezTo>
                  <a:close/>
                </a:path>
              </a:pathLst>
            </a:custGeom>
            <a:solidFill>
              <a:srgbClr val="5188CC"/>
            </a:solidFill>
          </p:spPr>
        </p:sp>
        <p:sp>
          <p:nvSpPr>
            <p:cNvPr name="TextBox 15" id="15"/>
            <p:cNvSpPr txBox="true"/>
            <p:nvPr/>
          </p:nvSpPr>
          <p:spPr>
            <a:xfrm>
              <a:off x="0" y="-47625"/>
              <a:ext cx="1066352" cy="275020"/>
            </a:xfrm>
            <a:prstGeom prst="rect">
              <a:avLst/>
            </a:prstGeom>
          </p:spPr>
          <p:txBody>
            <a:bodyPr anchor="ctr" rtlCol="false" tIns="50800" lIns="50800" bIns="50800" rIns="50800"/>
            <a:lstStyle/>
            <a:p>
              <a:pPr algn="ctr">
                <a:lnSpc>
                  <a:spcPts val="2800"/>
                </a:lnSpc>
              </a:pPr>
            </a:p>
          </p:txBody>
        </p:sp>
      </p:grpSp>
      <p:sp>
        <p:nvSpPr>
          <p:cNvPr name="TextBox 16" id="16"/>
          <p:cNvSpPr txBox="true"/>
          <p:nvPr/>
        </p:nvSpPr>
        <p:spPr>
          <a:xfrm rot="0">
            <a:off x="11638811" y="4861076"/>
            <a:ext cx="3209709" cy="737233"/>
          </a:xfrm>
          <a:prstGeom prst="rect">
            <a:avLst/>
          </a:prstGeom>
        </p:spPr>
        <p:txBody>
          <a:bodyPr anchor="t" rtlCol="false" tIns="0" lIns="0" bIns="0" rIns="0">
            <a:spAutoFit/>
          </a:bodyPr>
          <a:lstStyle/>
          <a:p>
            <a:pPr algn="ctr" marL="0" indent="0" lvl="0">
              <a:lnSpc>
                <a:spcPts val="2940"/>
              </a:lnSpc>
              <a:spcBef>
                <a:spcPct val="0"/>
              </a:spcBef>
            </a:pPr>
            <a:r>
              <a:rPr lang="en-US" b="true" sz="2100">
                <a:solidFill>
                  <a:srgbClr val="FFFFFF"/>
                </a:solidFill>
                <a:latin typeface="Aileron Heavy"/>
                <a:ea typeface="Aileron Heavy"/>
                <a:cs typeface="Aileron Heavy"/>
                <a:sym typeface="Aileron Heavy"/>
              </a:rPr>
              <a:t>Planifier et Exécuter la tâche avec Schedule</a:t>
            </a:r>
          </a:p>
        </p:txBody>
      </p:sp>
      <p:sp>
        <p:nvSpPr>
          <p:cNvPr name="TextBox 17" id="17"/>
          <p:cNvSpPr txBox="true"/>
          <p:nvPr/>
        </p:nvSpPr>
        <p:spPr>
          <a:xfrm rot="0">
            <a:off x="6574684" y="6250403"/>
            <a:ext cx="4450044" cy="1054098"/>
          </a:xfrm>
          <a:prstGeom prst="rect">
            <a:avLst/>
          </a:prstGeom>
        </p:spPr>
        <p:txBody>
          <a:bodyPr anchor="t" rtlCol="false" tIns="0" lIns="0" bIns="0" rIns="0">
            <a:spAutoFit/>
          </a:bodyPr>
          <a:lstStyle/>
          <a:p>
            <a:pPr algn="ctr">
              <a:lnSpc>
                <a:spcPts val="2800"/>
              </a:lnSpc>
            </a:pPr>
            <a:r>
              <a:rPr lang="en-US" sz="2000">
                <a:solidFill>
                  <a:srgbClr val="0E2F5F"/>
                </a:solidFill>
                <a:latin typeface="Aileron"/>
                <a:ea typeface="Aileron"/>
                <a:cs typeface="Aileron"/>
                <a:sym typeface="Aileron"/>
              </a:rPr>
              <a:t>L’ontologie mise à jour est ensuite sauvegardée dans</a:t>
            </a:r>
          </a:p>
          <a:p>
            <a:pPr algn="ctr">
              <a:lnSpc>
                <a:spcPts val="2800"/>
              </a:lnSpc>
            </a:pPr>
            <a:r>
              <a:rPr lang="en-US" sz="2000">
                <a:solidFill>
                  <a:srgbClr val="0E2F5F"/>
                </a:solidFill>
                <a:latin typeface="Aileron"/>
                <a:ea typeface="Aileron"/>
                <a:cs typeface="Aileron"/>
                <a:sym typeface="Aileron"/>
              </a:rPr>
              <a:t>un fichier au format XML (OWL)</a:t>
            </a:r>
          </a:p>
        </p:txBody>
      </p:sp>
      <p:sp>
        <p:nvSpPr>
          <p:cNvPr name="TextBox 18" id="18"/>
          <p:cNvSpPr txBox="true"/>
          <p:nvPr/>
        </p:nvSpPr>
        <p:spPr>
          <a:xfrm rot="0">
            <a:off x="2265463" y="6250403"/>
            <a:ext cx="3838028" cy="1406523"/>
          </a:xfrm>
          <a:prstGeom prst="rect">
            <a:avLst/>
          </a:prstGeom>
        </p:spPr>
        <p:txBody>
          <a:bodyPr anchor="t" rtlCol="false" tIns="0" lIns="0" bIns="0" rIns="0">
            <a:spAutoFit/>
          </a:bodyPr>
          <a:lstStyle/>
          <a:p>
            <a:pPr algn="ctr">
              <a:lnSpc>
                <a:spcPts val="2800"/>
              </a:lnSpc>
            </a:pPr>
            <a:r>
              <a:rPr lang="en-US" sz="2000">
                <a:solidFill>
                  <a:srgbClr val="0E2F5F"/>
                </a:solidFill>
                <a:latin typeface="Aileron"/>
                <a:ea typeface="Aileron"/>
                <a:cs typeface="Aileron"/>
                <a:sym typeface="Aileron"/>
              </a:rPr>
              <a:t>Après la mise à jour, les triplets RDF (sujets, prédicats, objets)</a:t>
            </a:r>
          </a:p>
          <a:p>
            <a:pPr algn="ctr">
              <a:lnSpc>
                <a:spcPts val="2800"/>
              </a:lnSpc>
            </a:pPr>
            <a:r>
              <a:rPr lang="en-US" sz="2000">
                <a:solidFill>
                  <a:srgbClr val="0E2F5F"/>
                </a:solidFill>
                <a:latin typeface="Aileron"/>
                <a:ea typeface="Aileron"/>
                <a:cs typeface="Aileron"/>
                <a:sym typeface="Aileron"/>
              </a:rPr>
              <a:t>contenus dans l’ontologie sont affichés.</a:t>
            </a:r>
          </a:p>
        </p:txBody>
      </p:sp>
      <p:sp>
        <p:nvSpPr>
          <p:cNvPr name="TextBox 19" id="19"/>
          <p:cNvSpPr txBox="true"/>
          <p:nvPr/>
        </p:nvSpPr>
        <p:spPr>
          <a:xfrm rot="0">
            <a:off x="11274479" y="6250403"/>
            <a:ext cx="4048806" cy="1406523"/>
          </a:xfrm>
          <a:prstGeom prst="rect">
            <a:avLst/>
          </a:prstGeom>
        </p:spPr>
        <p:txBody>
          <a:bodyPr anchor="t" rtlCol="false" tIns="0" lIns="0" bIns="0" rIns="0">
            <a:spAutoFit/>
          </a:bodyPr>
          <a:lstStyle/>
          <a:p>
            <a:pPr algn="ctr">
              <a:lnSpc>
                <a:spcPts val="2800"/>
              </a:lnSpc>
            </a:pPr>
            <a:r>
              <a:rPr lang="en-US" sz="2000">
                <a:solidFill>
                  <a:srgbClr val="0E2F5F"/>
                </a:solidFill>
                <a:latin typeface="Aileron"/>
                <a:ea typeface="Aileron"/>
                <a:cs typeface="Aileron"/>
                <a:sym typeface="Aileron"/>
              </a:rPr>
              <a:t>Planification de l’exécution de la fonction mise a jour toutes les secondes à l’aide du module </a:t>
            </a:r>
            <a:r>
              <a:rPr lang="en-US" sz="2000">
                <a:solidFill>
                  <a:srgbClr val="0E2F5F"/>
                </a:solidFill>
                <a:latin typeface="Aileron"/>
                <a:ea typeface="Aileron"/>
                <a:cs typeface="Aileron"/>
                <a:sym typeface="Aileron"/>
              </a:rPr>
              <a:t>schedule </a:t>
            </a:r>
          </a:p>
        </p:txBody>
      </p:sp>
      <p:sp>
        <p:nvSpPr>
          <p:cNvPr name="AutoShape 20" id="20"/>
          <p:cNvSpPr/>
          <p:nvPr/>
        </p:nvSpPr>
        <p:spPr>
          <a:xfrm>
            <a:off x="2553730" y="3923393"/>
            <a:ext cx="12960534" cy="0"/>
          </a:xfrm>
          <a:prstGeom prst="line">
            <a:avLst/>
          </a:prstGeom>
          <a:ln cap="flat" w="38100">
            <a:solidFill>
              <a:srgbClr val="5188CC"/>
            </a:solidFill>
            <a:prstDash val="solid"/>
            <a:headEnd type="none" len="sm" w="sm"/>
            <a:tailEnd type="none" len="sm" w="sm"/>
          </a:ln>
        </p:spPr>
      </p:sp>
      <p:grpSp>
        <p:nvGrpSpPr>
          <p:cNvPr name="Group 21" id="21"/>
          <p:cNvGrpSpPr/>
          <p:nvPr/>
        </p:nvGrpSpPr>
        <p:grpSpPr>
          <a:xfrm rot="0">
            <a:off x="3955060" y="3496967"/>
            <a:ext cx="890951" cy="89095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4" id="24"/>
          <p:cNvGrpSpPr/>
          <p:nvPr/>
        </p:nvGrpSpPr>
        <p:grpSpPr>
          <a:xfrm rot="0">
            <a:off x="8199221" y="3496967"/>
            <a:ext cx="890951" cy="890951"/>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7" id="27"/>
          <p:cNvGrpSpPr/>
          <p:nvPr/>
        </p:nvGrpSpPr>
        <p:grpSpPr>
          <a:xfrm rot="0">
            <a:off x="12638277" y="3496967"/>
            <a:ext cx="890951" cy="89095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30" id="30"/>
          <p:cNvSpPr/>
          <p:nvPr/>
        </p:nvSpPr>
        <p:spPr>
          <a:xfrm flipH="false" flipV="false" rot="5400000">
            <a:off x="4205641" y="3747549"/>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5400000">
            <a:off x="8449803" y="3747549"/>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5400000">
            <a:off x="12888859" y="3747549"/>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2263262" y="-8172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202146" y="9705393"/>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5" id="35"/>
          <p:cNvGrpSpPr/>
          <p:nvPr/>
        </p:nvGrpSpPr>
        <p:grpSpPr>
          <a:xfrm rot="0">
            <a:off x="1225075" y="673063"/>
            <a:ext cx="967429" cy="967429"/>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37" id="3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38" id="38"/>
          <p:cNvSpPr/>
          <p:nvPr/>
        </p:nvSpPr>
        <p:spPr>
          <a:xfrm flipH="false" flipV="false" rot="0">
            <a:off x="1442249" y="886215"/>
            <a:ext cx="533082" cy="541125"/>
          </a:xfrm>
          <a:custGeom>
            <a:avLst/>
            <a:gdLst/>
            <a:ahLst/>
            <a:cxnLst/>
            <a:rect r="r" b="b" t="t" l="l"/>
            <a:pathLst>
              <a:path h="541125" w="533082">
                <a:moveTo>
                  <a:pt x="0" y="0"/>
                </a:moveTo>
                <a:lnTo>
                  <a:pt x="533082" y="0"/>
                </a:lnTo>
                <a:lnTo>
                  <a:pt x="533082" y="541125"/>
                </a:lnTo>
                <a:lnTo>
                  <a:pt x="0" y="5411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9" id="39"/>
          <p:cNvSpPr txBox="true"/>
          <p:nvPr/>
        </p:nvSpPr>
        <p:spPr>
          <a:xfrm rot="0">
            <a:off x="2001921" y="4969635"/>
            <a:ext cx="4404883" cy="367213"/>
          </a:xfrm>
          <a:prstGeom prst="rect">
            <a:avLst/>
          </a:prstGeom>
        </p:spPr>
        <p:txBody>
          <a:bodyPr anchor="t" rtlCol="false" tIns="0" lIns="0" bIns="0" rIns="0">
            <a:spAutoFit/>
          </a:bodyPr>
          <a:lstStyle/>
          <a:p>
            <a:pPr algn="ctr">
              <a:lnSpc>
                <a:spcPts val="2941"/>
              </a:lnSpc>
            </a:pPr>
            <a:r>
              <a:rPr lang="en-US" sz="2101" b="true">
                <a:solidFill>
                  <a:srgbClr val="FFFFFF"/>
                </a:solidFill>
                <a:latin typeface="Aileron Heavy"/>
                <a:ea typeface="Aileron Heavy"/>
                <a:cs typeface="Aileron Heavy"/>
                <a:sym typeface="Aileron Heavy"/>
              </a:rPr>
              <a:t>Affichage des triplets RDF</a:t>
            </a:r>
          </a:p>
        </p:txBody>
      </p:sp>
      <p:sp>
        <p:nvSpPr>
          <p:cNvPr name="Freeform 40" id="40"/>
          <p:cNvSpPr/>
          <p:nvPr/>
        </p:nvSpPr>
        <p:spPr>
          <a:xfrm flipH="false" flipV="false" rot="0">
            <a:off x="16442066" y="-1438770"/>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1" id="4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4820109" y="760075"/>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449457" y="1240904"/>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558327" y="7453986"/>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731524" y="7665975"/>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7014364" y="3687802"/>
            <a:ext cx="10935478" cy="5019019"/>
          </a:xfrm>
          <a:custGeom>
            <a:avLst/>
            <a:gdLst/>
            <a:ahLst/>
            <a:cxnLst/>
            <a:rect r="r" b="b" t="t" l="l"/>
            <a:pathLst>
              <a:path h="5019019" w="10935478">
                <a:moveTo>
                  <a:pt x="0" y="0"/>
                </a:moveTo>
                <a:lnTo>
                  <a:pt x="10935477" y="0"/>
                </a:lnTo>
                <a:lnTo>
                  <a:pt x="10935477" y="5019019"/>
                </a:lnTo>
                <a:lnTo>
                  <a:pt x="0" y="5019019"/>
                </a:lnTo>
                <a:lnTo>
                  <a:pt x="0" y="0"/>
                </a:lnTo>
                <a:close/>
              </a:path>
            </a:pathLst>
          </a:custGeom>
          <a:blipFill>
            <a:blip r:embed="rId11"/>
            <a:stretch>
              <a:fillRect l="0" t="0" r="0" b="0"/>
            </a:stretch>
          </a:blipFill>
        </p:spPr>
      </p:sp>
      <p:sp>
        <p:nvSpPr>
          <p:cNvPr name="TextBox 16" id="16"/>
          <p:cNvSpPr txBox="true"/>
          <p:nvPr/>
        </p:nvSpPr>
        <p:spPr>
          <a:xfrm rot="0">
            <a:off x="7219142" y="1982529"/>
            <a:ext cx="8508254" cy="1153793"/>
          </a:xfrm>
          <a:prstGeom prst="rect">
            <a:avLst/>
          </a:prstGeom>
        </p:spPr>
        <p:txBody>
          <a:bodyPr anchor="t" rtlCol="false" tIns="0" lIns="0" bIns="0" rIns="0">
            <a:spAutoFit/>
          </a:bodyPr>
          <a:lstStyle/>
          <a:p>
            <a:pPr algn="just">
              <a:lnSpc>
                <a:spcPts val="3080"/>
              </a:lnSpc>
            </a:pPr>
            <a:r>
              <a:rPr lang="en-US" sz="2200" b="true">
                <a:solidFill>
                  <a:srgbClr val="021828"/>
                </a:solidFill>
                <a:latin typeface="Aileron Bold"/>
                <a:ea typeface="Aileron Bold"/>
                <a:cs typeface="Aileron Bold"/>
                <a:sym typeface="Aileron Bold"/>
              </a:rPr>
              <a:t>Les règles d’inférence permettent de déduire de nouvelles informations à partir de l’ontologie en fonction</a:t>
            </a:r>
          </a:p>
          <a:p>
            <a:pPr algn="just">
              <a:lnSpc>
                <a:spcPts val="3080"/>
              </a:lnSpc>
            </a:pPr>
            <a:r>
              <a:rPr lang="en-US" sz="2200" b="true">
                <a:solidFill>
                  <a:srgbClr val="021828"/>
                </a:solidFill>
                <a:latin typeface="Aileron Bold"/>
                <a:ea typeface="Aileron Bold"/>
                <a:cs typeface="Aileron Bold"/>
                <a:sym typeface="Aileron Bold"/>
              </a:rPr>
              <a:t>des axiomes et des relations spécifiées</a:t>
            </a:r>
          </a:p>
        </p:txBody>
      </p:sp>
      <p:sp>
        <p:nvSpPr>
          <p:cNvPr name="TextBox 17" id="17"/>
          <p:cNvSpPr txBox="true"/>
          <p:nvPr/>
        </p:nvSpPr>
        <p:spPr>
          <a:xfrm rot="0">
            <a:off x="7014364" y="738809"/>
            <a:ext cx="10538047" cy="870839"/>
          </a:xfrm>
          <a:prstGeom prst="rect">
            <a:avLst/>
          </a:prstGeom>
        </p:spPr>
        <p:txBody>
          <a:bodyPr anchor="t" rtlCol="false" tIns="0" lIns="0" bIns="0" rIns="0">
            <a:spAutoFit/>
          </a:bodyPr>
          <a:lstStyle/>
          <a:p>
            <a:pPr algn="l">
              <a:lnSpc>
                <a:spcPts val="6223"/>
              </a:lnSpc>
            </a:pPr>
            <a:r>
              <a:rPr lang="en-US" sz="4900" b="true">
                <a:solidFill>
                  <a:srgbClr val="0E2F5F"/>
                </a:solidFill>
                <a:latin typeface="Akzidenz-Grotesk Heavy"/>
                <a:ea typeface="Akzidenz-Grotesk Heavy"/>
                <a:cs typeface="Akzidenz-Grotesk Heavy"/>
                <a:sym typeface="Akzidenz-Grotesk Heavy"/>
              </a:rPr>
              <a:t>Création des règles d’inférence </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4820109" y="760075"/>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449457" y="1240904"/>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558327" y="7453986"/>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731524" y="7665975"/>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6678843" y="3642472"/>
            <a:ext cx="11308581" cy="5001546"/>
          </a:xfrm>
          <a:custGeom>
            <a:avLst/>
            <a:gdLst/>
            <a:ahLst/>
            <a:cxnLst/>
            <a:rect r="r" b="b" t="t" l="l"/>
            <a:pathLst>
              <a:path h="5001546" w="11308581">
                <a:moveTo>
                  <a:pt x="0" y="0"/>
                </a:moveTo>
                <a:lnTo>
                  <a:pt x="11308581" y="0"/>
                </a:lnTo>
                <a:lnTo>
                  <a:pt x="11308581" y="5001546"/>
                </a:lnTo>
                <a:lnTo>
                  <a:pt x="0" y="5001546"/>
                </a:lnTo>
                <a:lnTo>
                  <a:pt x="0" y="0"/>
                </a:lnTo>
                <a:close/>
              </a:path>
            </a:pathLst>
          </a:custGeom>
          <a:blipFill>
            <a:blip r:embed="rId11"/>
            <a:stretch>
              <a:fillRect l="0" t="-975" r="0" b="-975"/>
            </a:stretch>
          </a:blipFill>
        </p:spPr>
      </p:sp>
      <p:sp>
        <p:nvSpPr>
          <p:cNvPr name="TextBox 16" id="16"/>
          <p:cNvSpPr txBox="true"/>
          <p:nvPr/>
        </p:nvSpPr>
        <p:spPr>
          <a:xfrm rot="0">
            <a:off x="6876522" y="1202804"/>
            <a:ext cx="10875450" cy="2325368"/>
          </a:xfrm>
          <a:prstGeom prst="rect">
            <a:avLst/>
          </a:prstGeom>
        </p:spPr>
        <p:txBody>
          <a:bodyPr anchor="t" rtlCol="false" tIns="0" lIns="0" bIns="0" rIns="0">
            <a:spAutoFit/>
          </a:bodyPr>
          <a:lstStyle/>
          <a:p>
            <a:pPr algn="just">
              <a:lnSpc>
                <a:spcPts val="3080"/>
              </a:lnSpc>
            </a:pPr>
            <a:r>
              <a:rPr lang="en-US" sz="2200" b="true">
                <a:solidFill>
                  <a:srgbClr val="021828"/>
                </a:solidFill>
                <a:latin typeface="Aileron Bold"/>
                <a:ea typeface="Aileron Bold"/>
                <a:cs typeface="Aileron Bold"/>
                <a:sym typeface="Aileron Bold"/>
              </a:rPr>
              <a:t>Les requêtes SPARQL permettent de récupérer les triples de données déduits en appliquant les règles </a:t>
            </a:r>
            <a:r>
              <a:rPr lang="en-US" sz="2200" b="true">
                <a:solidFill>
                  <a:srgbClr val="021828"/>
                </a:solidFill>
                <a:latin typeface="Aileron Bold"/>
                <a:ea typeface="Aileron Bold"/>
                <a:cs typeface="Aileron Bold"/>
                <a:sym typeface="Aileron Bold"/>
              </a:rPr>
              <a:t>d’inférence sur le modèle RDF , Voici un exemple de requête SPARQL pour récupérer tous les triples du</a:t>
            </a:r>
          </a:p>
          <a:p>
            <a:pPr algn="just">
              <a:lnSpc>
                <a:spcPts val="3080"/>
              </a:lnSpc>
            </a:pPr>
            <a:r>
              <a:rPr lang="en-US" sz="2200" b="true">
                <a:solidFill>
                  <a:srgbClr val="021828"/>
                </a:solidFill>
                <a:latin typeface="Aileron Bold"/>
                <a:ea typeface="Aileron Bold"/>
                <a:cs typeface="Aileron Bold"/>
                <a:sym typeface="Aileron Bold"/>
              </a:rPr>
              <a:t>modèle RDF</a:t>
            </a:r>
          </a:p>
          <a:p>
            <a:pPr algn="just">
              <a:lnSpc>
                <a:spcPts val="3080"/>
              </a:lnSpc>
            </a:pPr>
          </a:p>
          <a:p>
            <a:pPr algn="just">
              <a:lnSpc>
                <a:spcPts val="3080"/>
              </a:lnSpc>
            </a:pPr>
            <a:r>
              <a:rPr lang="en-US" sz="2200" b="true">
                <a:solidFill>
                  <a:srgbClr val="021828"/>
                </a:solidFill>
                <a:latin typeface="Aileron Bold"/>
                <a:ea typeface="Aileron Bold"/>
                <a:cs typeface="Aileron Bold"/>
                <a:sym typeface="Aileron Bold"/>
              </a:rPr>
              <a:t>un exemple de requête SPARQL pour récupérer tous les triples du modèle RDF</a:t>
            </a:r>
          </a:p>
        </p:txBody>
      </p:sp>
      <p:sp>
        <p:nvSpPr>
          <p:cNvPr name="TextBox 17" id="17"/>
          <p:cNvSpPr txBox="true"/>
          <p:nvPr/>
        </p:nvSpPr>
        <p:spPr>
          <a:xfrm rot="0">
            <a:off x="6876522" y="257980"/>
            <a:ext cx="10538047" cy="870839"/>
          </a:xfrm>
          <a:prstGeom prst="rect">
            <a:avLst/>
          </a:prstGeom>
        </p:spPr>
        <p:txBody>
          <a:bodyPr anchor="t" rtlCol="false" tIns="0" lIns="0" bIns="0" rIns="0">
            <a:spAutoFit/>
          </a:bodyPr>
          <a:lstStyle/>
          <a:p>
            <a:pPr algn="l">
              <a:lnSpc>
                <a:spcPts val="6223"/>
              </a:lnSpc>
            </a:pPr>
            <a:r>
              <a:rPr lang="en-US" sz="4900" b="true">
                <a:solidFill>
                  <a:srgbClr val="0E2F5F"/>
                </a:solidFill>
                <a:latin typeface="Akzidenz-Grotesk Heavy"/>
                <a:ea typeface="Akzidenz-Grotesk Heavy"/>
                <a:cs typeface="Akzidenz-Grotesk Heavy"/>
                <a:sym typeface="Akzidenz-Grotesk Heavy"/>
              </a:rPr>
              <a:t>Requêtes d’inférence</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9999" r="0" b="-10000"/>
              </a:stretch>
            </a:blipFill>
          </p:spPr>
        </p:sp>
      </p:grpSp>
      <p:grpSp>
        <p:nvGrpSpPr>
          <p:cNvPr name="Group 8" id="8"/>
          <p:cNvGrpSpPr/>
          <p:nvPr/>
        </p:nvGrpSpPr>
        <p:grpSpPr>
          <a:xfrm rot="0">
            <a:off x="4648406" y="1028700"/>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277754" y="1509529"/>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556735" y="8375789"/>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729932" y="8058561"/>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6576240" y="8517094"/>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7355900" y="2849334"/>
            <a:ext cx="9903400" cy="4277993"/>
          </a:xfrm>
          <a:prstGeom prst="rect">
            <a:avLst/>
          </a:prstGeom>
        </p:spPr>
        <p:txBody>
          <a:bodyPr anchor="t" rtlCol="false" tIns="0" lIns="0" bIns="0" rIns="0">
            <a:spAutoFit/>
          </a:bodyPr>
          <a:lstStyle/>
          <a:p>
            <a:pPr algn="just">
              <a:lnSpc>
                <a:spcPts val="3080"/>
              </a:lnSpc>
            </a:pPr>
            <a:r>
              <a:rPr lang="en-US" sz="2200">
                <a:solidFill>
                  <a:srgbClr val="021828"/>
                </a:solidFill>
                <a:latin typeface="Aileron"/>
                <a:ea typeface="Aileron"/>
                <a:cs typeface="Aileron"/>
                <a:sym typeface="Aileron"/>
              </a:rPr>
              <a:t>Avec l'augmentation des données générées sur les réseaux sociaux, il devient crucial de comprendre les opinions exprimées par les utilisateurs pour prédire les tendances du marché. Cependant, l'analyse de ces données en temps réel, leur traitement à grande échelle et la transformation des sentiments en connaissances exploitables restent des défis majeurs.</a:t>
            </a:r>
          </a:p>
          <a:p>
            <a:pPr algn="just">
              <a:lnSpc>
                <a:spcPts val="3080"/>
              </a:lnSpc>
            </a:pPr>
          </a:p>
          <a:p>
            <a:pPr algn="just">
              <a:lnSpc>
                <a:spcPts val="3080"/>
              </a:lnSpc>
            </a:pPr>
            <a:r>
              <a:rPr lang="en-US" sz="2200">
                <a:solidFill>
                  <a:srgbClr val="021828"/>
                </a:solidFill>
                <a:latin typeface="Aileron"/>
                <a:ea typeface="Aileron"/>
                <a:cs typeface="Aileron"/>
                <a:sym typeface="Aileron"/>
              </a:rPr>
              <a:t>alors Cette application vise à analyser les sentiments sur les réseaux sociaux et à prédire les tendances  en s'appuyant sur des technologies de pointe telles que le deep learning, le traitement des big data, l'ingénierie des connaissances et JavaScript. </a:t>
            </a:r>
          </a:p>
          <a:p>
            <a:pPr algn="just">
              <a:lnSpc>
                <a:spcPts val="3080"/>
              </a:lnSpc>
            </a:pPr>
          </a:p>
        </p:txBody>
      </p:sp>
      <p:sp>
        <p:nvSpPr>
          <p:cNvPr name="TextBox 16" id="16"/>
          <p:cNvSpPr txBox="true"/>
          <p:nvPr/>
        </p:nvSpPr>
        <p:spPr>
          <a:xfrm rot="0">
            <a:off x="7616405" y="1338079"/>
            <a:ext cx="7710544" cy="1080135"/>
          </a:xfrm>
          <a:prstGeom prst="rect">
            <a:avLst/>
          </a:prstGeom>
        </p:spPr>
        <p:txBody>
          <a:bodyPr anchor="t" rtlCol="false" tIns="0" lIns="0" bIns="0" rIns="0">
            <a:spAutoFit/>
          </a:bodyPr>
          <a:lstStyle/>
          <a:p>
            <a:pPr algn="l">
              <a:lnSpc>
                <a:spcPts val="7619"/>
              </a:lnSpc>
            </a:pPr>
            <a:r>
              <a:rPr lang="en-US" sz="5999" b="true">
                <a:solidFill>
                  <a:srgbClr val="0E2F5F"/>
                </a:solidFill>
                <a:latin typeface="Akzidenz-Grotesk Heavy"/>
                <a:ea typeface="Akzidenz-Grotesk Heavy"/>
                <a:cs typeface="Akzidenz-Grotesk Heavy"/>
                <a:sym typeface="Akzidenz-Grotesk Heavy"/>
              </a:rPr>
              <a:t>Problématique</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4820109" y="760075"/>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449457" y="1240904"/>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558327" y="7453986"/>
            <a:ext cx="2763919" cy="882511"/>
          </a:xfrm>
          <a:custGeom>
            <a:avLst/>
            <a:gdLst/>
            <a:ahLst/>
            <a:cxnLst/>
            <a:rect r="r" b="b" t="t" l="l"/>
            <a:pathLst>
              <a:path h="882511" w="2763919">
                <a:moveTo>
                  <a:pt x="0" y="0"/>
                </a:moveTo>
                <a:lnTo>
                  <a:pt x="2763918" y="0"/>
                </a:lnTo>
                <a:lnTo>
                  <a:pt x="2763918" y="882511"/>
                </a:lnTo>
                <a:lnTo>
                  <a:pt x="0" y="8825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0731524" y="7665975"/>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7558327" y="2614438"/>
            <a:ext cx="8908035" cy="6493452"/>
          </a:xfrm>
          <a:custGeom>
            <a:avLst/>
            <a:gdLst/>
            <a:ahLst/>
            <a:cxnLst/>
            <a:rect r="r" b="b" t="t" l="l"/>
            <a:pathLst>
              <a:path h="6493452" w="8908035">
                <a:moveTo>
                  <a:pt x="0" y="0"/>
                </a:moveTo>
                <a:lnTo>
                  <a:pt x="8908034" y="0"/>
                </a:lnTo>
                <a:lnTo>
                  <a:pt x="8908034" y="6493453"/>
                </a:lnTo>
                <a:lnTo>
                  <a:pt x="0" y="6493453"/>
                </a:lnTo>
                <a:lnTo>
                  <a:pt x="0" y="0"/>
                </a:lnTo>
                <a:close/>
              </a:path>
            </a:pathLst>
          </a:custGeom>
          <a:blipFill>
            <a:blip r:embed="rId11"/>
            <a:stretch>
              <a:fillRect l="0" t="0" r="0" b="0"/>
            </a:stretch>
          </a:blipFill>
        </p:spPr>
      </p:sp>
      <p:sp>
        <p:nvSpPr>
          <p:cNvPr name="TextBox 16" id="16"/>
          <p:cNvSpPr txBox="true"/>
          <p:nvPr/>
        </p:nvSpPr>
        <p:spPr>
          <a:xfrm rot="0">
            <a:off x="7219142" y="1982529"/>
            <a:ext cx="10875450" cy="372743"/>
          </a:xfrm>
          <a:prstGeom prst="rect">
            <a:avLst/>
          </a:prstGeom>
        </p:spPr>
        <p:txBody>
          <a:bodyPr anchor="t" rtlCol="false" tIns="0" lIns="0" bIns="0" rIns="0">
            <a:spAutoFit/>
          </a:bodyPr>
          <a:lstStyle/>
          <a:p>
            <a:pPr algn="just">
              <a:lnSpc>
                <a:spcPts val="3080"/>
              </a:lnSpc>
            </a:pPr>
            <a:r>
              <a:rPr lang="en-US" sz="2200" b="true">
                <a:solidFill>
                  <a:srgbClr val="021828"/>
                </a:solidFill>
                <a:latin typeface="Aileron Bold"/>
                <a:ea typeface="Aileron Bold"/>
                <a:cs typeface="Aileron Bold"/>
                <a:sym typeface="Aileron Bold"/>
              </a:rPr>
              <a:t> Des exemples des requêtes SPARQL</a:t>
            </a:r>
          </a:p>
        </p:txBody>
      </p:sp>
      <p:sp>
        <p:nvSpPr>
          <p:cNvPr name="TextBox 17" id="17"/>
          <p:cNvSpPr txBox="true"/>
          <p:nvPr/>
        </p:nvSpPr>
        <p:spPr>
          <a:xfrm rot="0">
            <a:off x="7014364" y="738809"/>
            <a:ext cx="10538047" cy="870839"/>
          </a:xfrm>
          <a:prstGeom prst="rect">
            <a:avLst/>
          </a:prstGeom>
        </p:spPr>
        <p:txBody>
          <a:bodyPr anchor="t" rtlCol="false" tIns="0" lIns="0" bIns="0" rIns="0">
            <a:spAutoFit/>
          </a:bodyPr>
          <a:lstStyle/>
          <a:p>
            <a:pPr algn="l">
              <a:lnSpc>
                <a:spcPts val="6223"/>
              </a:lnSpc>
            </a:pPr>
            <a:r>
              <a:rPr lang="en-US" sz="4900" b="true">
                <a:solidFill>
                  <a:srgbClr val="0E2F5F"/>
                </a:solidFill>
                <a:latin typeface="Akzidenz-Grotesk Heavy"/>
                <a:ea typeface="Akzidenz-Grotesk Heavy"/>
                <a:cs typeface="Akzidenz-Grotesk Heavy"/>
                <a:sym typeface="Akzidenz-Grotesk Heavy"/>
              </a:rPr>
              <a:t>Requêtes d’inférence</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734028" y="6733028"/>
            <a:ext cx="5050544" cy="5050544"/>
          </a:xfrm>
          <a:custGeom>
            <a:avLst/>
            <a:gdLst/>
            <a:ahLst/>
            <a:cxnLst/>
            <a:rect r="r" b="b" t="t" l="l"/>
            <a:pathLst>
              <a:path h="5050544" w="5050544">
                <a:moveTo>
                  <a:pt x="0" y="0"/>
                </a:moveTo>
                <a:lnTo>
                  <a:pt x="5050544" y="0"/>
                </a:lnTo>
                <a:lnTo>
                  <a:pt x="5050544" y="5050544"/>
                </a:lnTo>
                <a:lnTo>
                  <a:pt x="0" y="50505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4392170"/>
            <a:ext cx="5650143" cy="5894830"/>
            <a:chOff x="0" y="0"/>
            <a:chExt cx="1488104" cy="1552548"/>
          </a:xfrm>
        </p:grpSpPr>
        <p:sp>
          <p:nvSpPr>
            <p:cNvPr name="Freeform 4" id="4"/>
            <p:cNvSpPr/>
            <p:nvPr/>
          </p:nvSpPr>
          <p:spPr>
            <a:xfrm flipH="false" flipV="false" rot="0">
              <a:off x="0" y="0"/>
              <a:ext cx="1488104" cy="1552548"/>
            </a:xfrm>
            <a:custGeom>
              <a:avLst/>
              <a:gdLst/>
              <a:ahLst/>
              <a:cxnLst/>
              <a:rect r="r" b="b" t="t" l="l"/>
              <a:pathLst>
                <a:path h="1552548" w="1488104">
                  <a:moveTo>
                    <a:pt x="0" y="0"/>
                  </a:moveTo>
                  <a:lnTo>
                    <a:pt x="1488104" y="0"/>
                  </a:lnTo>
                  <a:lnTo>
                    <a:pt x="1488104" y="1552548"/>
                  </a:lnTo>
                  <a:lnTo>
                    <a:pt x="0" y="1552548"/>
                  </a:lnTo>
                  <a:close/>
                </a:path>
              </a:pathLst>
            </a:custGeom>
            <a:solidFill>
              <a:srgbClr val="E1EDFC"/>
            </a:solidFill>
          </p:spPr>
        </p:sp>
        <p:sp>
          <p:nvSpPr>
            <p:cNvPr name="TextBox 5" id="5"/>
            <p:cNvSpPr txBox="true"/>
            <p:nvPr/>
          </p:nvSpPr>
          <p:spPr>
            <a:xfrm>
              <a:off x="0" y="-47625"/>
              <a:ext cx="1488104" cy="1600173"/>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028700" y="1689442"/>
            <a:ext cx="5650143" cy="565014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4820109" y="760075"/>
            <a:ext cx="1858734" cy="185873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1" id="11"/>
          <p:cNvSpPr/>
          <p:nvPr/>
        </p:nvSpPr>
        <p:spPr>
          <a:xfrm flipH="false" flipV="false" rot="0">
            <a:off x="5449457" y="1240904"/>
            <a:ext cx="600038" cy="897076"/>
          </a:xfrm>
          <a:custGeom>
            <a:avLst/>
            <a:gdLst/>
            <a:ahLst/>
            <a:cxnLst/>
            <a:rect r="r" b="b" t="t" l="l"/>
            <a:pathLst>
              <a:path h="897076" w="600038">
                <a:moveTo>
                  <a:pt x="0" y="0"/>
                </a:moveTo>
                <a:lnTo>
                  <a:pt x="600038" y="0"/>
                </a:lnTo>
                <a:lnTo>
                  <a:pt x="600038" y="897076"/>
                </a:lnTo>
                <a:lnTo>
                  <a:pt x="0" y="8970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0731524" y="7665975"/>
            <a:ext cx="1483489" cy="458533"/>
          </a:xfrm>
          <a:custGeom>
            <a:avLst/>
            <a:gdLst/>
            <a:ahLst/>
            <a:cxnLst/>
            <a:rect r="r" b="b" t="t" l="l"/>
            <a:pathLst>
              <a:path h="458533" w="1483489">
                <a:moveTo>
                  <a:pt x="0" y="0"/>
                </a:moveTo>
                <a:lnTo>
                  <a:pt x="1483490" y="0"/>
                </a:lnTo>
                <a:lnTo>
                  <a:pt x="1483490" y="458533"/>
                </a:lnTo>
                <a:lnTo>
                  <a:pt x="0" y="4585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16264511" y="5348601"/>
            <a:ext cx="1025128" cy="1025128"/>
          </a:xfrm>
          <a:custGeom>
            <a:avLst/>
            <a:gdLst/>
            <a:ahLst/>
            <a:cxnLst/>
            <a:rect r="r" b="b" t="t" l="l"/>
            <a:pathLst>
              <a:path h="1025128" w="1025128">
                <a:moveTo>
                  <a:pt x="0" y="0"/>
                </a:moveTo>
                <a:lnTo>
                  <a:pt x="1025128" y="0"/>
                </a:lnTo>
                <a:lnTo>
                  <a:pt x="1025128" y="1025127"/>
                </a:lnTo>
                <a:lnTo>
                  <a:pt x="0" y="10251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7935219" y="2010236"/>
            <a:ext cx="6798809" cy="7701857"/>
          </a:xfrm>
          <a:custGeom>
            <a:avLst/>
            <a:gdLst/>
            <a:ahLst/>
            <a:cxnLst/>
            <a:rect r="r" b="b" t="t" l="l"/>
            <a:pathLst>
              <a:path h="7701857" w="6798809">
                <a:moveTo>
                  <a:pt x="0" y="0"/>
                </a:moveTo>
                <a:lnTo>
                  <a:pt x="6798809" y="0"/>
                </a:lnTo>
                <a:lnTo>
                  <a:pt x="6798809" y="7701857"/>
                </a:lnTo>
                <a:lnTo>
                  <a:pt x="0" y="7701857"/>
                </a:lnTo>
                <a:lnTo>
                  <a:pt x="0" y="0"/>
                </a:lnTo>
                <a:close/>
              </a:path>
            </a:pathLst>
          </a:custGeom>
          <a:blipFill>
            <a:blip r:embed="rId9"/>
            <a:stretch>
              <a:fillRect l="0" t="0" r="0" b="0"/>
            </a:stretch>
          </a:blipFill>
        </p:spPr>
      </p:sp>
      <p:sp>
        <p:nvSpPr>
          <p:cNvPr name="TextBox 15" id="15"/>
          <p:cNvSpPr txBox="true"/>
          <p:nvPr/>
        </p:nvSpPr>
        <p:spPr>
          <a:xfrm rot="0">
            <a:off x="7014364" y="1571548"/>
            <a:ext cx="10875450" cy="372743"/>
          </a:xfrm>
          <a:prstGeom prst="rect">
            <a:avLst/>
          </a:prstGeom>
        </p:spPr>
        <p:txBody>
          <a:bodyPr anchor="t" rtlCol="false" tIns="0" lIns="0" bIns="0" rIns="0">
            <a:spAutoFit/>
          </a:bodyPr>
          <a:lstStyle/>
          <a:p>
            <a:pPr algn="just">
              <a:lnSpc>
                <a:spcPts val="3080"/>
              </a:lnSpc>
            </a:pPr>
            <a:r>
              <a:rPr lang="en-US" sz="2200" b="true">
                <a:solidFill>
                  <a:srgbClr val="021828"/>
                </a:solidFill>
                <a:latin typeface="Aileron Bold"/>
                <a:ea typeface="Aileron Bold"/>
                <a:cs typeface="Aileron Bold"/>
                <a:sym typeface="Aileron Bold"/>
              </a:rPr>
              <a:t> un extrait de l'implémentation Java utilisée pour exécuter ces requêtes</a:t>
            </a:r>
          </a:p>
        </p:txBody>
      </p:sp>
      <p:sp>
        <p:nvSpPr>
          <p:cNvPr name="TextBox 16" id="16"/>
          <p:cNvSpPr txBox="true"/>
          <p:nvPr/>
        </p:nvSpPr>
        <p:spPr>
          <a:xfrm rot="0">
            <a:off x="7014364" y="738809"/>
            <a:ext cx="10538047" cy="870839"/>
          </a:xfrm>
          <a:prstGeom prst="rect">
            <a:avLst/>
          </a:prstGeom>
        </p:spPr>
        <p:txBody>
          <a:bodyPr anchor="t" rtlCol="false" tIns="0" lIns="0" bIns="0" rIns="0">
            <a:spAutoFit/>
          </a:bodyPr>
          <a:lstStyle/>
          <a:p>
            <a:pPr algn="l">
              <a:lnSpc>
                <a:spcPts val="6223"/>
              </a:lnSpc>
            </a:pPr>
            <a:r>
              <a:rPr lang="en-US" sz="4900" b="true">
                <a:solidFill>
                  <a:srgbClr val="0E2F5F"/>
                </a:solidFill>
                <a:latin typeface="Akzidenz-Grotesk Heavy"/>
                <a:ea typeface="Akzidenz-Grotesk Heavy"/>
                <a:cs typeface="Akzidenz-Grotesk Heavy"/>
                <a:sym typeface="Akzidenz-Grotesk Heavy"/>
              </a:rPr>
              <a:t>Requêtes d’inférence</a:t>
            </a:r>
          </a:p>
        </p:txBody>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371598" y="3222139"/>
            <a:ext cx="12248881" cy="3896987"/>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SIMULATION DE L’APPLICATION</a:t>
            </a:r>
          </a:p>
        </p:txBody>
      </p:sp>
      <p:grpSp>
        <p:nvGrpSpPr>
          <p:cNvPr name="Group 3" id="3"/>
          <p:cNvGrpSpPr/>
          <p:nvPr/>
        </p:nvGrpSpPr>
        <p:grpSpPr>
          <a:xfrm rot="0">
            <a:off x="3424608" y="-1072654"/>
            <a:ext cx="11438784" cy="2839490"/>
            <a:chOff x="0" y="0"/>
            <a:chExt cx="3012684" cy="747849"/>
          </a:xfrm>
        </p:grpSpPr>
        <p:sp>
          <p:nvSpPr>
            <p:cNvPr name="Freeform 4" id="4"/>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5" id="5"/>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6" id="6"/>
          <p:cNvGrpSpPr/>
          <p:nvPr/>
        </p:nvGrpSpPr>
        <p:grpSpPr>
          <a:xfrm rot="0">
            <a:off x="8395527" y="1028700"/>
            <a:ext cx="1496945" cy="14969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77237" y="4673890"/>
            <a:ext cx="1519327" cy="469610"/>
          </a:xfrm>
          <a:custGeom>
            <a:avLst/>
            <a:gdLst/>
            <a:ahLst/>
            <a:cxnLst/>
            <a:rect r="r" b="b" t="t" l="l"/>
            <a:pathLst>
              <a:path h="469610" w="1519327">
                <a:moveTo>
                  <a:pt x="0" y="0"/>
                </a:moveTo>
                <a:lnTo>
                  <a:pt x="1519328" y="0"/>
                </a:lnTo>
                <a:lnTo>
                  <a:pt x="1519328"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6189036" y="4673890"/>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8996715"/>
            <a:ext cx="18288000" cy="1290285"/>
            <a:chOff x="0" y="0"/>
            <a:chExt cx="4816593" cy="339828"/>
          </a:xfrm>
        </p:grpSpPr>
        <p:sp>
          <p:nvSpPr>
            <p:cNvPr name="Freeform 13" id="13"/>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4" id="14"/>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0" y="285750"/>
            <a:ext cx="18288000" cy="9715500"/>
          </a:xfrm>
          <a:prstGeom prst="rect">
            <a:avLst/>
          </a:prstGeom>
        </p:spPr>
      </p:pic>
      <p:sp>
        <p:nvSpPr>
          <p:cNvPr name="TextBox 3" id="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43</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354250" y="3288308"/>
            <a:ext cx="13577101" cy="3199789"/>
          </a:xfrm>
          <a:prstGeom prst="rect">
            <a:avLst/>
          </a:prstGeom>
        </p:spPr>
        <p:txBody>
          <a:bodyPr anchor="t" rtlCol="false" tIns="0" lIns="0" bIns="0" rIns="0">
            <a:spAutoFit/>
          </a:bodyPr>
          <a:lstStyle/>
          <a:p>
            <a:pPr algn="ctr">
              <a:lnSpc>
                <a:spcPts val="12048"/>
              </a:lnSpc>
            </a:pPr>
            <a:r>
              <a:rPr lang="en-US" b="true" sz="13849">
                <a:solidFill>
                  <a:srgbClr val="0E2F5F"/>
                </a:solidFill>
                <a:latin typeface="Barlow Condensed Heavy"/>
                <a:ea typeface="Barlow Condensed Heavy"/>
                <a:cs typeface="Barlow Condensed Heavy"/>
                <a:sym typeface="Barlow Condensed Heavy"/>
              </a:rPr>
              <a:t>PERSPECTIVES FUTURES</a:t>
            </a:r>
          </a:p>
        </p:txBody>
      </p:sp>
      <p:grpSp>
        <p:nvGrpSpPr>
          <p:cNvPr name="Group 3" id="3"/>
          <p:cNvGrpSpPr/>
          <p:nvPr/>
        </p:nvGrpSpPr>
        <p:grpSpPr>
          <a:xfrm rot="0">
            <a:off x="3424608" y="-1072654"/>
            <a:ext cx="11438784" cy="2839490"/>
            <a:chOff x="0" y="0"/>
            <a:chExt cx="3012684" cy="747849"/>
          </a:xfrm>
        </p:grpSpPr>
        <p:sp>
          <p:nvSpPr>
            <p:cNvPr name="Freeform 4" id="4"/>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5" id="5"/>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6" id="6"/>
          <p:cNvGrpSpPr/>
          <p:nvPr/>
        </p:nvGrpSpPr>
        <p:grpSpPr>
          <a:xfrm rot="0">
            <a:off x="8395527" y="1028700"/>
            <a:ext cx="1496945" cy="14969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77237" y="4673890"/>
            <a:ext cx="1519327" cy="469610"/>
          </a:xfrm>
          <a:custGeom>
            <a:avLst/>
            <a:gdLst/>
            <a:ahLst/>
            <a:cxnLst/>
            <a:rect r="r" b="b" t="t" l="l"/>
            <a:pathLst>
              <a:path h="469610" w="1519327">
                <a:moveTo>
                  <a:pt x="0" y="0"/>
                </a:moveTo>
                <a:lnTo>
                  <a:pt x="1519328" y="0"/>
                </a:lnTo>
                <a:lnTo>
                  <a:pt x="1519328"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6189036" y="4673890"/>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8996715"/>
            <a:ext cx="18288000" cy="1290285"/>
            <a:chOff x="0" y="0"/>
            <a:chExt cx="4816593" cy="339828"/>
          </a:xfrm>
        </p:grpSpPr>
        <p:sp>
          <p:nvSpPr>
            <p:cNvPr name="Freeform 13" id="13"/>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4" id="14"/>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019812" y="4851475"/>
            <a:ext cx="14540478" cy="3062447"/>
            <a:chOff x="0" y="0"/>
            <a:chExt cx="3829591" cy="806571"/>
          </a:xfrm>
        </p:grpSpPr>
        <p:sp>
          <p:nvSpPr>
            <p:cNvPr name="Freeform 3" id="3"/>
            <p:cNvSpPr/>
            <p:nvPr/>
          </p:nvSpPr>
          <p:spPr>
            <a:xfrm flipH="false" flipV="false" rot="0">
              <a:off x="0" y="0"/>
              <a:ext cx="3829591" cy="806571"/>
            </a:xfrm>
            <a:custGeom>
              <a:avLst/>
              <a:gdLst/>
              <a:ahLst/>
              <a:cxnLst/>
              <a:rect r="r" b="b" t="t" l="l"/>
              <a:pathLst>
                <a:path h="806571" w="3829591">
                  <a:moveTo>
                    <a:pt x="7987" y="0"/>
                  </a:moveTo>
                  <a:lnTo>
                    <a:pt x="3821604" y="0"/>
                  </a:lnTo>
                  <a:cubicBezTo>
                    <a:pt x="3823723" y="0"/>
                    <a:pt x="3825754" y="841"/>
                    <a:pt x="3827252" y="2339"/>
                  </a:cubicBezTo>
                  <a:cubicBezTo>
                    <a:pt x="3828750" y="3837"/>
                    <a:pt x="3829591" y="5868"/>
                    <a:pt x="3829591" y="7987"/>
                  </a:cubicBezTo>
                  <a:lnTo>
                    <a:pt x="3829591" y="798584"/>
                  </a:lnTo>
                  <a:cubicBezTo>
                    <a:pt x="3829591" y="800702"/>
                    <a:pt x="3828750" y="802734"/>
                    <a:pt x="3827252" y="804231"/>
                  </a:cubicBezTo>
                  <a:cubicBezTo>
                    <a:pt x="3825754" y="805729"/>
                    <a:pt x="3823723" y="806571"/>
                    <a:pt x="3821604" y="806571"/>
                  </a:cubicBezTo>
                  <a:lnTo>
                    <a:pt x="7987" y="806571"/>
                  </a:lnTo>
                  <a:cubicBezTo>
                    <a:pt x="5868" y="806571"/>
                    <a:pt x="3837" y="805729"/>
                    <a:pt x="2339" y="804231"/>
                  </a:cubicBezTo>
                  <a:cubicBezTo>
                    <a:pt x="841" y="802734"/>
                    <a:pt x="0" y="800702"/>
                    <a:pt x="0" y="798584"/>
                  </a:cubicBezTo>
                  <a:lnTo>
                    <a:pt x="0" y="7987"/>
                  </a:lnTo>
                  <a:cubicBezTo>
                    <a:pt x="0" y="5868"/>
                    <a:pt x="841" y="3837"/>
                    <a:pt x="2339" y="2339"/>
                  </a:cubicBezTo>
                  <a:cubicBezTo>
                    <a:pt x="3837" y="841"/>
                    <a:pt x="5868" y="0"/>
                    <a:pt x="7987" y="0"/>
                  </a:cubicBezTo>
                  <a:close/>
                </a:path>
              </a:pathLst>
            </a:custGeom>
            <a:solidFill>
              <a:srgbClr val="E1EDFC"/>
            </a:solidFill>
            <a:ln cap="sq">
              <a:noFill/>
              <a:prstDash val="solid"/>
              <a:miter/>
            </a:ln>
          </p:spPr>
        </p:sp>
        <p:sp>
          <p:nvSpPr>
            <p:cNvPr name="TextBox 4" id="4"/>
            <p:cNvSpPr txBox="true"/>
            <p:nvPr/>
          </p:nvSpPr>
          <p:spPr>
            <a:xfrm>
              <a:off x="0" y="-47625"/>
              <a:ext cx="3829591" cy="854196"/>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8061229" y="5136009"/>
            <a:ext cx="4048806" cy="665701"/>
            <a:chOff x="0" y="0"/>
            <a:chExt cx="1066352" cy="175329"/>
          </a:xfrm>
        </p:grpSpPr>
        <p:sp>
          <p:nvSpPr>
            <p:cNvPr name="Freeform 6" id="6"/>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7" id="7"/>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3269473" y="5185032"/>
            <a:ext cx="4048806" cy="665701"/>
            <a:chOff x="0" y="0"/>
            <a:chExt cx="1066352" cy="175329"/>
          </a:xfrm>
        </p:grpSpPr>
        <p:sp>
          <p:nvSpPr>
            <p:cNvPr name="Freeform 9" id="9"/>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0" id="10"/>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12891085" y="5098904"/>
            <a:ext cx="4048806" cy="665701"/>
            <a:chOff x="0" y="0"/>
            <a:chExt cx="1066352" cy="175329"/>
          </a:xfrm>
        </p:grpSpPr>
        <p:sp>
          <p:nvSpPr>
            <p:cNvPr name="Freeform 12" id="12"/>
            <p:cNvSpPr/>
            <p:nvPr/>
          </p:nvSpPr>
          <p:spPr>
            <a:xfrm flipH="false" flipV="false" rot="0">
              <a:off x="0" y="0"/>
              <a:ext cx="1066352" cy="175329"/>
            </a:xfrm>
            <a:custGeom>
              <a:avLst/>
              <a:gdLst/>
              <a:ahLst/>
              <a:cxnLst/>
              <a:rect r="r" b="b" t="t" l="l"/>
              <a:pathLst>
                <a:path h="175329" w="1066352">
                  <a:moveTo>
                    <a:pt x="87664" y="0"/>
                  </a:moveTo>
                  <a:lnTo>
                    <a:pt x="978688" y="0"/>
                  </a:lnTo>
                  <a:cubicBezTo>
                    <a:pt x="1001938" y="0"/>
                    <a:pt x="1024236" y="9236"/>
                    <a:pt x="1040676" y="25676"/>
                  </a:cubicBezTo>
                  <a:cubicBezTo>
                    <a:pt x="1057116" y="42117"/>
                    <a:pt x="1066352" y="64414"/>
                    <a:pt x="1066352" y="87664"/>
                  </a:cubicBezTo>
                  <a:lnTo>
                    <a:pt x="1066352" y="87664"/>
                  </a:lnTo>
                  <a:cubicBezTo>
                    <a:pt x="1066352" y="136080"/>
                    <a:pt x="1027103" y="175329"/>
                    <a:pt x="978688"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13" id="13"/>
            <p:cNvSpPr txBox="true"/>
            <p:nvPr/>
          </p:nvSpPr>
          <p:spPr>
            <a:xfrm>
              <a:off x="0" y="-47625"/>
              <a:ext cx="1066352" cy="222954"/>
            </a:xfrm>
            <a:prstGeom prst="rect">
              <a:avLst/>
            </a:prstGeom>
          </p:spPr>
          <p:txBody>
            <a:bodyPr anchor="ctr" rtlCol="false" tIns="50800" lIns="50800" bIns="50800" rIns="50800"/>
            <a:lstStyle/>
            <a:p>
              <a:pPr algn="ctr">
                <a:lnSpc>
                  <a:spcPts val="2800"/>
                </a:lnSpc>
              </a:pPr>
            </a:p>
          </p:txBody>
        </p:sp>
      </p:grpSp>
      <p:sp>
        <p:nvSpPr>
          <p:cNvPr name="AutoShape 14" id="14"/>
          <p:cNvSpPr/>
          <p:nvPr/>
        </p:nvSpPr>
        <p:spPr>
          <a:xfrm>
            <a:off x="3924953" y="4386949"/>
            <a:ext cx="12960534" cy="0"/>
          </a:xfrm>
          <a:prstGeom prst="line">
            <a:avLst/>
          </a:prstGeom>
          <a:ln cap="flat" w="38100">
            <a:solidFill>
              <a:srgbClr val="5188CC"/>
            </a:solidFill>
            <a:prstDash val="solid"/>
            <a:headEnd type="none" len="sm" w="sm"/>
            <a:tailEnd type="none" len="sm" w="sm"/>
          </a:ln>
        </p:spPr>
      </p:sp>
      <p:grpSp>
        <p:nvGrpSpPr>
          <p:cNvPr name="Group 15" id="15"/>
          <p:cNvGrpSpPr/>
          <p:nvPr/>
        </p:nvGrpSpPr>
        <p:grpSpPr>
          <a:xfrm rot="0">
            <a:off x="4848400" y="4055955"/>
            <a:ext cx="890951" cy="89095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8" id="18"/>
          <p:cNvGrpSpPr/>
          <p:nvPr/>
        </p:nvGrpSpPr>
        <p:grpSpPr>
          <a:xfrm rot="0">
            <a:off x="9649681" y="3960524"/>
            <a:ext cx="890951" cy="89095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21" id="21"/>
          <p:cNvGrpSpPr/>
          <p:nvPr/>
        </p:nvGrpSpPr>
        <p:grpSpPr>
          <a:xfrm rot="0">
            <a:off x="14489062" y="3890060"/>
            <a:ext cx="890951" cy="890951"/>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23" id="23"/>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24" id="24"/>
          <p:cNvSpPr/>
          <p:nvPr/>
        </p:nvSpPr>
        <p:spPr>
          <a:xfrm flipH="false" flipV="false" rot="5400000">
            <a:off x="5108507" y="4306537"/>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5400000">
            <a:off x="9900263" y="4211105"/>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5400000">
            <a:off x="14730119" y="4140641"/>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970886" y="-80128"/>
            <a:ext cx="3176441" cy="10287000"/>
            <a:chOff x="0" y="0"/>
            <a:chExt cx="492114" cy="1593725"/>
          </a:xfrm>
        </p:grpSpPr>
        <p:sp>
          <p:nvSpPr>
            <p:cNvPr name="Freeform 28" id="28"/>
            <p:cNvSpPr/>
            <p:nvPr/>
          </p:nvSpPr>
          <p:spPr>
            <a:xfrm flipH="false" flipV="false" rot="0">
              <a:off x="0" y="0"/>
              <a:ext cx="492114" cy="1593725"/>
            </a:xfrm>
            <a:custGeom>
              <a:avLst/>
              <a:gdLst/>
              <a:ahLst/>
              <a:cxnLst/>
              <a:rect r="r" b="b" t="t" l="l"/>
              <a:pathLst>
                <a:path h="1593725" w="492114">
                  <a:moveTo>
                    <a:pt x="0" y="0"/>
                  </a:moveTo>
                  <a:lnTo>
                    <a:pt x="492114" y="0"/>
                  </a:lnTo>
                  <a:lnTo>
                    <a:pt x="492114" y="1593725"/>
                  </a:lnTo>
                  <a:lnTo>
                    <a:pt x="0" y="1593725"/>
                  </a:lnTo>
                  <a:close/>
                </a:path>
              </a:pathLst>
            </a:custGeom>
            <a:blipFill>
              <a:blip r:embed="rId4"/>
              <a:stretch>
                <a:fillRect l="-508174" t="0" r="0" b="0"/>
              </a:stretch>
            </a:blipFill>
          </p:spPr>
        </p:sp>
      </p:grpSp>
      <p:sp>
        <p:nvSpPr>
          <p:cNvPr name="Freeform 29" id="29"/>
          <p:cNvSpPr/>
          <p:nvPr/>
        </p:nvSpPr>
        <p:spPr>
          <a:xfrm flipH="false" flipV="false" rot="0">
            <a:off x="2497120" y="-1926062"/>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0" id="30"/>
          <p:cNvSpPr/>
          <p:nvPr/>
        </p:nvSpPr>
        <p:spPr>
          <a:xfrm flipH="false" flipV="false" rot="0">
            <a:off x="16032840" y="8879212"/>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31" id="31"/>
          <p:cNvGrpSpPr/>
          <p:nvPr/>
        </p:nvGrpSpPr>
        <p:grpSpPr>
          <a:xfrm rot="0">
            <a:off x="-932786" y="-27349"/>
            <a:ext cx="3214541" cy="10314349"/>
            <a:chOff x="0" y="0"/>
            <a:chExt cx="846628" cy="2716536"/>
          </a:xfrm>
        </p:grpSpPr>
        <p:sp>
          <p:nvSpPr>
            <p:cNvPr name="Freeform 32" id="32"/>
            <p:cNvSpPr/>
            <p:nvPr/>
          </p:nvSpPr>
          <p:spPr>
            <a:xfrm flipH="false" flipV="false" rot="0">
              <a:off x="0" y="0"/>
              <a:ext cx="846628" cy="2716537"/>
            </a:xfrm>
            <a:custGeom>
              <a:avLst/>
              <a:gdLst/>
              <a:ahLst/>
              <a:cxnLst/>
              <a:rect r="r" b="b" t="t" l="l"/>
              <a:pathLst>
                <a:path h="2716537" w="846628">
                  <a:moveTo>
                    <a:pt x="0" y="0"/>
                  </a:moveTo>
                  <a:lnTo>
                    <a:pt x="846628" y="0"/>
                  </a:lnTo>
                  <a:lnTo>
                    <a:pt x="846628" y="2716537"/>
                  </a:lnTo>
                  <a:lnTo>
                    <a:pt x="0" y="2716537"/>
                  </a:lnTo>
                  <a:close/>
                </a:path>
              </a:pathLst>
            </a:custGeom>
            <a:solidFill>
              <a:srgbClr val="E1EDFC"/>
            </a:solidFill>
          </p:spPr>
        </p:sp>
        <p:sp>
          <p:nvSpPr>
            <p:cNvPr name="TextBox 33" id="33"/>
            <p:cNvSpPr txBox="true"/>
            <p:nvPr/>
          </p:nvSpPr>
          <p:spPr>
            <a:xfrm>
              <a:off x="0" y="-47625"/>
              <a:ext cx="846628" cy="2764161"/>
            </a:xfrm>
            <a:prstGeom prst="rect">
              <a:avLst/>
            </a:prstGeom>
          </p:spPr>
          <p:txBody>
            <a:bodyPr anchor="ctr" rtlCol="false" tIns="50800" lIns="50800" bIns="50800" rIns="50800"/>
            <a:lstStyle/>
            <a:p>
              <a:pPr algn="ctr">
                <a:lnSpc>
                  <a:spcPts val="2800"/>
                </a:lnSpc>
              </a:pPr>
            </a:p>
          </p:txBody>
        </p:sp>
      </p:grpSp>
      <p:sp>
        <p:nvSpPr>
          <p:cNvPr name="TextBox 34" id="34"/>
          <p:cNvSpPr txBox="true"/>
          <p:nvPr/>
        </p:nvSpPr>
        <p:spPr>
          <a:xfrm rot="0">
            <a:off x="7312067" y="821483"/>
            <a:ext cx="7838517" cy="944322"/>
          </a:xfrm>
          <a:prstGeom prst="rect">
            <a:avLst/>
          </a:prstGeom>
        </p:spPr>
        <p:txBody>
          <a:bodyPr anchor="t" rtlCol="false" tIns="0" lIns="0" bIns="0" rIns="0">
            <a:spAutoFit/>
          </a:bodyPr>
          <a:lstStyle/>
          <a:p>
            <a:pPr algn="just"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Perspectives Futures</a:t>
            </a:r>
          </a:p>
        </p:txBody>
      </p:sp>
      <p:sp>
        <p:nvSpPr>
          <p:cNvPr name="TextBox 35" id="35"/>
          <p:cNvSpPr txBox="true"/>
          <p:nvPr/>
        </p:nvSpPr>
        <p:spPr>
          <a:xfrm rot="0">
            <a:off x="8134884" y="5295176"/>
            <a:ext cx="3920547" cy="290218"/>
          </a:xfrm>
          <a:prstGeom prst="rect">
            <a:avLst/>
          </a:prstGeom>
        </p:spPr>
        <p:txBody>
          <a:bodyPr anchor="t" rtlCol="false" tIns="0" lIns="0" bIns="0" rIns="0">
            <a:spAutoFit/>
          </a:bodyPr>
          <a:lstStyle/>
          <a:p>
            <a:pPr algn="ctr">
              <a:lnSpc>
                <a:spcPts val="2380"/>
              </a:lnSpc>
            </a:pPr>
            <a:r>
              <a:rPr lang="en-US" sz="1700" b="true">
                <a:solidFill>
                  <a:srgbClr val="FFFFFF"/>
                </a:solidFill>
                <a:latin typeface="Aileron Heavy"/>
                <a:ea typeface="Aileron Heavy"/>
                <a:cs typeface="Aileron Heavy"/>
                <a:sym typeface="Aileron Heavy"/>
              </a:rPr>
              <a:t>Génération de tweets  avec GPT-3</a:t>
            </a:r>
          </a:p>
        </p:txBody>
      </p:sp>
      <p:sp>
        <p:nvSpPr>
          <p:cNvPr name="TextBox 36" id="36"/>
          <p:cNvSpPr txBox="true"/>
          <p:nvPr/>
        </p:nvSpPr>
        <p:spPr>
          <a:xfrm rot="0">
            <a:off x="3512729" y="5259215"/>
            <a:ext cx="3191556" cy="585517"/>
          </a:xfrm>
          <a:prstGeom prst="rect">
            <a:avLst/>
          </a:prstGeom>
        </p:spPr>
        <p:txBody>
          <a:bodyPr anchor="t" rtlCol="false" tIns="0" lIns="0" bIns="0" rIns="0">
            <a:spAutoFit/>
          </a:bodyPr>
          <a:lstStyle/>
          <a:p>
            <a:pPr algn="ctr">
              <a:lnSpc>
                <a:spcPts val="2380"/>
              </a:lnSpc>
            </a:pPr>
            <a:r>
              <a:rPr lang="en-US" sz="1700" b="true">
                <a:solidFill>
                  <a:srgbClr val="FFFFFF"/>
                </a:solidFill>
                <a:latin typeface="Aileron Heavy"/>
                <a:ea typeface="Aileron Heavy"/>
                <a:cs typeface="Aileron Heavy"/>
                <a:sym typeface="Aileron Heavy"/>
              </a:rPr>
              <a:t>Extension des sources de données</a:t>
            </a:r>
          </a:p>
        </p:txBody>
      </p:sp>
      <p:sp>
        <p:nvSpPr>
          <p:cNvPr name="TextBox 37" id="37"/>
          <p:cNvSpPr txBox="true"/>
          <p:nvPr/>
        </p:nvSpPr>
        <p:spPr>
          <a:xfrm rot="0">
            <a:off x="13223251" y="5221686"/>
            <a:ext cx="3209709" cy="290218"/>
          </a:xfrm>
          <a:prstGeom prst="rect">
            <a:avLst/>
          </a:prstGeom>
        </p:spPr>
        <p:txBody>
          <a:bodyPr anchor="t" rtlCol="false" tIns="0" lIns="0" bIns="0" rIns="0">
            <a:spAutoFit/>
          </a:bodyPr>
          <a:lstStyle/>
          <a:p>
            <a:pPr algn="ctr" marL="0" indent="0" lvl="0">
              <a:lnSpc>
                <a:spcPts val="2380"/>
              </a:lnSpc>
              <a:spcBef>
                <a:spcPct val="0"/>
              </a:spcBef>
            </a:pPr>
            <a:r>
              <a:rPr lang="en-US" b="true" sz="1700">
                <a:solidFill>
                  <a:srgbClr val="FFFFFF"/>
                </a:solidFill>
                <a:latin typeface="Aileron Heavy"/>
                <a:ea typeface="Aileron Heavy"/>
                <a:cs typeface="Aileron Heavy"/>
                <a:sym typeface="Aileron Heavy"/>
              </a:rPr>
              <a:t>Amélioration des modèles  </a:t>
            </a:r>
          </a:p>
        </p:txBody>
      </p:sp>
      <p:sp>
        <p:nvSpPr>
          <p:cNvPr name="TextBox 38" id="38"/>
          <p:cNvSpPr txBox="true"/>
          <p:nvPr/>
        </p:nvSpPr>
        <p:spPr>
          <a:xfrm rot="0">
            <a:off x="3327757" y="5951671"/>
            <a:ext cx="3641137" cy="1378578"/>
          </a:xfrm>
          <a:prstGeom prst="rect">
            <a:avLst/>
          </a:prstGeom>
        </p:spPr>
        <p:txBody>
          <a:bodyPr anchor="t" rtlCol="false" tIns="0" lIns="0" bIns="0" rIns="0">
            <a:spAutoFit/>
          </a:bodyPr>
          <a:lstStyle/>
          <a:p>
            <a:pPr algn="l">
              <a:lnSpc>
                <a:spcPts val="2233"/>
              </a:lnSpc>
            </a:pPr>
            <a:r>
              <a:rPr lang="en-US" sz="1595" b="true">
                <a:solidFill>
                  <a:srgbClr val="0E2F5F"/>
                </a:solidFill>
                <a:latin typeface="Aileron Bold"/>
                <a:ea typeface="Aileron Bold"/>
                <a:cs typeface="Aileron Bold"/>
                <a:sym typeface="Aileron Bold"/>
              </a:rPr>
              <a:t> Étendre la collecte de données à d’autres plateformes comme Facebook, Instagram, ou Reddit pour une analyse des sentiments multi-plateformes.</a:t>
            </a:r>
          </a:p>
        </p:txBody>
      </p:sp>
      <p:sp>
        <p:nvSpPr>
          <p:cNvPr name="TextBox 39" id="39"/>
          <p:cNvSpPr txBox="true"/>
          <p:nvPr/>
        </p:nvSpPr>
        <p:spPr>
          <a:xfrm rot="0">
            <a:off x="8207559" y="5942007"/>
            <a:ext cx="3756145" cy="1176117"/>
          </a:xfrm>
          <a:prstGeom prst="rect">
            <a:avLst/>
          </a:prstGeom>
        </p:spPr>
        <p:txBody>
          <a:bodyPr anchor="t" rtlCol="false" tIns="0" lIns="0" bIns="0" rIns="0">
            <a:spAutoFit/>
          </a:bodyPr>
          <a:lstStyle/>
          <a:p>
            <a:pPr algn="l">
              <a:lnSpc>
                <a:spcPts val="2380"/>
              </a:lnSpc>
            </a:pPr>
            <a:r>
              <a:rPr lang="en-US" sz="1700" b="true">
                <a:solidFill>
                  <a:srgbClr val="0E2F5F"/>
                </a:solidFill>
                <a:latin typeface="Aileron Bold"/>
                <a:ea typeface="Aileron Bold"/>
                <a:cs typeface="Aileron Bold"/>
                <a:sym typeface="Aileron Bold"/>
              </a:rPr>
              <a:t>Intégrer des techniques comme les fine-tunings sur GPT-3 ou GPT-4 pour générer des tweets encore plus contextuels et réalistes.</a:t>
            </a:r>
          </a:p>
        </p:txBody>
      </p:sp>
      <p:sp>
        <p:nvSpPr>
          <p:cNvPr name="TextBox 40" id="40"/>
          <p:cNvSpPr txBox="true"/>
          <p:nvPr/>
        </p:nvSpPr>
        <p:spPr>
          <a:xfrm rot="0">
            <a:off x="13068581" y="5871543"/>
            <a:ext cx="3871310" cy="1176117"/>
          </a:xfrm>
          <a:prstGeom prst="rect">
            <a:avLst/>
          </a:prstGeom>
        </p:spPr>
        <p:txBody>
          <a:bodyPr anchor="t" rtlCol="false" tIns="0" lIns="0" bIns="0" rIns="0">
            <a:spAutoFit/>
          </a:bodyPr>
          <a:lstStyle/>
          <a:p>
            <a:pPr algn="l">
              <a:lnSpc>
                <a:spcPts val="2380"/>
              </a:lnSpc>
            </a:pPr>
            <a:r>
              <a:rPr lang="en-US" sz="1700" b="true">
                <a:solidFill>
                  <a:srgbClr val="0E2F5F"/>
                </a:solidFill>
                <a:latin typeface="Aileron Bold"/>
                <a:ea typeface="Aileron Bold"/>
                <a:cs typeface="Aileron Bold"/>
                <a:sym typeface="Aileron Bold"/>
              </a:rPr>
              <a:t>Expérimenter avec des modèles de pointe comme Transformers (BERT, RoBERTa) pour des performances accrues en analyse de sentiments.</a:t>
            </a:r>
          </a:p>
        </p:txBody>
      </p:sp>
      <p:sp>
        <p:nvSpPr>
          <p:cNvPr name="TextBox 41" id="4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72014" y="793895"/>
            <a:ext cx="3076459" cy="3076459"/>
          </a:xfrm>
          <a:custGeom>
            <a:avLst/>
            <a:gdLst/>
            <a:ahLst/>
            <a:cxnLst/>
            <a:rect r="r" b="b" t="t" l="l"/>
            <a:pathLst>
              <a:path h="3076459" w="3076459">
                <a:moveTo>
                  <a:pt x="0" y="0"/>
                </a:moveTo>
                <a:lnTo>
                  <a:pt x="3076459" y="0"/>
                </a:lnTo>
                <a:lnTo>
                  <a:pt x="3076459" y="3076459"/>
                </a:lnTo>
                <a:lnTo>
                  <a:pt x="0" y="30764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414677" y="3626293"/>
            <a:ext cx="5650143" cy="6425902"/>
            <a:chOff x="0" y="0"/>
            <a:chExt cx="1488104" cy="1692419"/>
          </a:xfrm>
        </p:grpSpPr>
        <p:sp>
          <p:nvSpPr>
            <p:cNvPr name="Freeform 4" id="4"/>
            <p:cNvSpPr/>
            <p:nvPr/>
          </p:nvSpPr>
          <p:spPr>
            <a:xfrm flipH="false" flipV="false" rot="0">
              <a:off x="0" y="0"/>
              <a:ext cx="1488104" cy="1692419"/>
            </a:xfrm>
            <a:custGeom>
              <a:avLst/>
              <a:gdLst/>
              <a:ahLst/>
              <a:cxnLst/>
              <a:rect r="r" b="b" t="t" l="l"/>
              <a:pathLst>
                <a:path h="1692419" w="1488104">
                  <a:moveTo>
                    <a:pt x="0" y="0"/>
                  </a:moveTo>
                  <a:lnTo>
                    <a:pt x="1488104" y="0"/>
                  </a:lnTo>
                  <a:lnTo>
                    <a:pt x="1488104" y="1692419"/>
                  </a:lnTo>
                  <a:lnTo>
                    <a:pt x="0" y="1692419"/>
                  </a:lnTo>
                  <a:close/>
                </a:path>
              </a:pathLst>
            </a:custGeom>
            <a:solidFill>
              <a:srgbClr val="E1EDFC"/>
            </a:solidFill>
          </p:spPr>
        </p:sp>
        <p:sp>
          <p:nvSpPr>
            <p:cNvPr name="TextBox 5" id="5"/>
            <p:cNvSpPr txBox="true"/>
            <p:nvPr/>
          </p:nvSpPr>
          <p:spPr>
            <a:xfrm>
              <a:off x="0" y="-47625"/>
              <a:ext cx="1488104" cy="174004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2400023" y="793895"/>
            <a:ext cx="5664797" cy="566479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37463" r="0" b="-37463"/>
              </a:stretch>
            </a:blipFill>
          </p:spPr>
        </p:sp>
      </p:grpSp>
      <p:sp>
        <p:nvSpPr>
          <p:cNvPr name="Freeform 8" id="8"/>
          <p:cNvSpPr/>
          <p:nvPr/>
        </p:nvSpPr>
        <p:spPr>
          <a:xfrm flipH="false" flipV="false" rot="0">
            <a:off x="115822" y="8788690"/>
            <a:ext cx="1291547" cy="1291547"/>
          </a:xfrm>
          <a:custGeom>
            <a:avLst/>
            <a:gdLst/>
            <a:ahLst/>
            <a:cxnLst/>
            <a:rect r="r" b="b" t="t" l="l"/>
            <a:pathLst>
              <a:path h="1291547" w="1291547">
                <a:moveTo>
                  <a:pt x="0" y="0"/>
                </a:moveTo>
                <a:lnTo>
                  <a:pt x="1291548" y="0"/>
                </a:lnTo>
                <a:lnTo>
                  <a:pt x="1291548" y="1291547"/>
                </a:lnTo>
                <a:lnTo>
                  <a:pt x="0" y="12915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9" id="9"/>
          <p:cNvSpPr/>
          <p:nvPr/>
        </p:nvSpPr>
        <p:spPr>
          <a:xfrm flipH="false" flipV="false" rot="0">
            <a:off x="1407370" y="5590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3181211" y="8788690"/>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487619" y="3578668"/>
            <a:ext cx="11183773" cy="5999030"/>
          </a:xfrm>
          <a:prstGeom prst="rect">
            <a:avLst/>
          </a:prstGeom>
        </p:spPr>
        <p:txBody>
          <a:bodyPr anchor="t" rtlCol="false" tIns="0" lIns="0" bIns="0" rIns="0">
            <a:spAutoFit/>
          </a:bodyPr>
          <a:lstStyle/>
          <a:p>
            <a:pPr algn="just">
              <a:lnSpc>
                <a:spcPts val="3698"/>
              </a:lnSpc>
            </a:pPr>
            <a:r>
              <a:rPr lang="en-US" sz="2641" b="true">
                <a:solidFill>
                  <a:srgbClr val="021828"/>
                </a:solidFill>
                <a:latin typeface="Aileron Bold"/>
                <a:ea typeface="Aileron Bold"/>
                <a:cs typeface="Aileron Bold"/>
                <a:sym typeface="Aileron Bold"/>
              </a:rPr>
              <a:t>En conclusion, ce projet a été une opportunité exceptionnelle pour pratiquer des outils variés comme PySpark, PyTorch et Kafka, tout en développant un système de prédiction en temps réel pour l’analyse des sentiments . L’utilisation de Flask et des technologies JavaScript a permis de concevoir une interface interactive et intuitive.</a:t>
            </a:r>
            <a:r>
              <a:rPr lang="en-US" sz="2641" b="true">
                <a:solidFill>
                  <a:srgbClr val="021828"/>
                </a:solidFill>
                <a:latin typeface="Aileron Bold"/>
                <a:ea typeface="Aileron Bold"/>
                <a:cs typeface="Aileron Bold"/>
                <a:sym typeface="Aileron Bold"/>
              </a:rPr>
              <a:t>L’ingénierie des connaissances, via la création d’une ontologie enrichie par des modèles NLP et des règles d’inférences, a contribué à améliorer la qualité des données et la précision des prédictions.</a:t>
            </a:r>
          </a:p>
          <a:p>
            <a:pPr algn="just">
              <a:lnSpc>
                <a:spcPts val="3698"/>
              </a:lnSpc>
            </a:pPr>
            <a:r>
              <a:rPr lang="en-US" sz="2641" b="true">
                <a:solidFill>
                  <a:srgbClr val="021828"/>
                </a:solidFill>
                <a:latin typeface="Aileron Bold"/>
                <a:ea typeface="Aileron Bold"/>
                <a:cs typeface="Aileron Bold"/>
                <a:sym typeface="Aileron Bold"/>
              </a:rPr>
              <a:t>Ce projet a renforcé nos compétences en développement d’applications en temps réel, en deep learning et en traitement du langage naturel, tout en ouvrant la voie à des améliorations futures et des perspectives prometteuses.</a:t>
            </a:r>
          </a:p>
          <a:p>
            <a:pPr algn="just">
              <a:lnSpc>
                <a:spcPts val="3698"/>
              </a:lnSpc>
            </a:pPr>
          </a:p>
        </p:txBody>
      </p:sp>
      <p:sp>
        <p:nvSpPr>
          <p:cNvPr name="TextBox 12" id="12"/>
          <p:cNvSpPr txBox="true"/>
          <p:nvPr/>
        </p:nvSpPr>
        <p:spPr>
          <a:xfrm rot="0">
            <a:off x="1407370" y="1044290"/>
            <a:ext cx="5430398" cy="1161415"/>
          </a:xfrm>
          <a:prstGeom prst="rect">
            <a:avLst/>
          </a:prstGeom>
        </p:spPr>
        <p:txBody>
          <a:bodyPr anchor="t" rtlCol="false" tIns="0" lIns="0" bIns="0" rIns="0">
            <a:spAutoFit/>
          </a:bodyPr>
          <a:lstStyle/>
          <a:p>
            <a:pPr algn="l" marL="0" indent="0" lvl="0">
              <a:lnSpc>
                <a:spcPts val="8254"/>
              </a:lnSpc>
              <a:spcBef>
                <a:spcPct val="0"/>
              </a:spcBef>
            </a:pPr>
            <a:r>
              <a:rPr lang="en-US" b="true" sz="6499" strike="noStrike" u="none">
                <a:solidFill>
                  <a:srgbClr val="0E2F5F"/>
                </a:solidFill>
                <a:latin typeface="Akzidenz-Grotesk Heavy"/>
                <a:ea typeface="Akzidenz-Grotesk Heavy"/>
                <a:cs typeface="Akzidenz-Grotesk Heavy"/>
                <a:sym typeface="Akzidenz-Grotesk Heavy"/>
              </a:rPr>
              <a:t>Conclusion</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470689" y="3933869"/>
            <a:ext cx="9346622" cy="2039612"/>
          </a:xfrm>
          <a:prstGeom prst="rect">
            <a:avLst/>
          </a:prstGeom>
        </p:spPr>
        <p:txBody>
          <a:bodyPr anchor="t" rtlCol="false" tIns="0" lIns="0" bIns="0" rIns="0">
            <a:spAutoFit/>
          </a:bodyPr>
          <a:lstStyle/>
          <a:p>
            <a:pPr algn="ctr">
              <a:lnSpc>
                <a:spcPts val="14658"/>
              </a:lnSpc>
            </a:pPr>
            <a:r>
              <a:rPr lang="en-US" b="true" sz="16848">
                <a:solidFill>
                  <a:srgbClr val="0E2F5F"/>
                </a:solidFill>
                <a:latin typeface="Barlow Condensed Heavy"/>
                <a:ea typeface="Barlow Condensed Heavy"/>
                <a:cs typeface="Barlow Condensed Heavy"/>
                <a:sym typeface="Barlow Condensed Heavy"/>
              </a:rPr>
              <a:t>MERCI!</a:t>
            </a:r>
          </a:p>
        </p:txBody>
      </p:sp>
      <p:grpSp>
        <p:nvGrpSpPr>
          <p:cNvPr name="Group 3" id="3"/>
          <p:cNvGrpSpPr/>
          <p:nvPr/>
        </p:nvGrpSpPr>
        <p:grpSpPr>
          <a:xfrm rot="0">
            <a:off x="7249048" y="7616640"/>
            <a:ext cx="3789904" cy="665701"/>
            <a:chOff x="0" y="0"/>
            <a:chExt cx="998164" cy="175329"/>
          </a:xfrm>
        </p:grpSpPr>
        <p:sp>
          <p:nvSpPr>
            <p:cNvPr name="Freeform 4" id="4"/>
            <p:cNvSpPr/>
            <p:nvPr/>
          </p:nvSpPr>
          <p:spPr>
            <a:xfrm flipH="false" flipV="false" rot="0">
              <a:off x="0" y="0"/>
              <a:ext cx="998164" cy="175329"/>
            </a:xfrm>
            <a:custGeom>
              <a:avLst/>
              <a:gdLst/>
              <a:ahLst/>
              <a:cxnLst/>
              <a:rect r="r" b="b" t="t" l="l"/>
              <a:pathLst>
                <a:path h="175329" w="998164">
                  <a:moveTo>
                    <a:pt x="87664" y="0"/>
                  </a:moveTo>
                  <a:lnTo>
                    <a:pt x="910500" y="0"/>
                  </a:lnTo>
                  <a:cubicBezTo>
                    <a:pt x="958915" y="0"/>
                    <a:pt x="998164" y="39249"/>
                    <a:pt x="998164" y="87664"/>
                  </a:cubicBezTo>
                  <a:lnTo>
                    <a:pt x="998164" y="87664"/>
                  </a:lnTo>
                  <a:cubicBezTo>
                    <a:pt x="998164" y="110914"/>
                    <a:pt x="988928" y="133212"/>
                    <a:pt x="972488" y="149652"/>
                  </a:cubicBezTo>
                  <a:cubicBezTo>
                    <a:pt x="956048" y="166093"/>
                    <a:pt x="933750" y="175329"/>
                    <a:pt x="910500" y="175329"/>
                  </a:cubicBezTo>
                  <a:lnTo>
                    <a:pt x="87664" y="175329"/>
                  </a:lnTo>
                  <a:cubicBezTo>
                    <a:pt x="64414" y="175329"/>
                    <a:pt x="42117" y="166093"/>
                    <a:pt x="25676" y="149652"/>
                  </a:cubicBezTo>
                  <a:cubicBezTo>
                    <a:pt x="9236" y="133212"/>
                    <a:pt x="0" y="110914"/>
                    <a:pt x="0" y="87664"/>
                  </a:cubicBezTo>
                  <a:lnTo>
                    <a:pt x="0" y="87664"/>
                  </a:lnTo>
                  <a:cubicBezTo>
                    <a:pt x="0" y="64414"/>
                    <a:pt x="9236" y="42117"/>
                    <a:pt x="25676" y="25676"/>
                  </a:cubicBezTo>
                  <a:cubicBezTo>
                    <a:pt x="42117" y="9236"/>
                    <a:pt x="64414" y="0"/>
                    <a:pt x="87664" y="0"/>
                  </a:cubicBezTo>
                  <a:close/>
                </a:path>
              </a:pathLst>
            </a:custGeom>
            <a:solidFill>
              <a:srgbClr val="5188CC"/>
            </a:solidFill>
          </p:spPr>
        </p:sp>
        <p:sp>
          <p:nvSpPr>
            <p:cNvPr name="TextBox 5" id="5"/>
            <p:cNvSpPr txBox="true"/>
            <p:nvPr/>
          </p:nvSpPr>
          <p:spPr>
            <a:xfrm>
              <a:off x="0" y="-47625"/>
              <a:ext cx="998164" cy="222954"/>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3424608" y="-1072654"/>
            <a:ext cx="11438784" cy="2839490"/>
            <a:chOff x="0" y="0"/>
            <a:chExt cx="3012684" cy="747849"/>
          </a:xfrm>
        </p:grpSpPr>
        <p:sp>
          <p:nvSpPr>
            <p:cNvPr name="Freeform 7" id="7"/>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8" id="8"/>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9" id="9"/>
          <p:cNvGrpSpPr/>
          <p:nvPr/>
        </p:nvGrpSpPr>
        <p:grpSpPr>
          <a:xfrm rot="0">
            <a:off x="8395527" y="1028700"/>
            <a:ext cx="1496945" cy="1496945"/>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12" id="12"/>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3424608" y="4750679"/>
            <a:ext cx="1519327" cy="469610"/>
          </a:xfrm>
          <a:custGeom>
            <a:avLst/>
            <a:gdLst/>
            <a:ahLst/>
            <a:cxnLst/>
            <a:rect r="r" b="b" t="t" l="l"/>
            <a:pathLst>
              <a:path h="469610" w="1519327">
                <a:moveTo>
                  <a:pt x="0" y="0"/>
                </a:moveTo>
                <a:lnTo>
                  <a:pt x="1519327" y="0"/>
                </a:lnTo>
                <a:lnTo>
                  <a:pt x="1519327"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true" flipV="false" rot="0">
            <a:off x="13344065" y="4750679"/>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5" id="15"/>
          <p:cNvGrpSpPr/>
          <p:nvPr/>
        </p:nvGrpSpPr>
        <p:grpSpPr>
          <a:xfrm rot="0">
            <a:off x="0" y="8996715"/>
            <a:ext cx="18288000" cy="1290285"/>
            <a:chOff x="0" y="0"/>
            <a:chExt cx="4816593" cy="339828"/>
          </a:xfrm>
        </p:grpSpPr>
        <p:sp>
          <p:nvSpPr>
            <p:cNvPr name="Freeform 16" id="16"/>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7" id="17"/>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637071" y="3743365"/>
            <a:ext cx="9299815" cy="0"/>
          </a:xfrm>
          <a:prstGeom prst="line">
            <a:avLst/>
          </a:prstGeom>
          <a:ln cap="flat" w="38100">
            <a:solidFill>
              <a:srgbClr val="5188CC"/>
            </a:solidFill>
            <a:prstDash val="solid"/>
            <a:headEnd type="none" len="sm" w="sm"/>
            <a:tailEnd type="none" len="sm" w="sm"/>
          </a:ln>
        </p:spPr>
      </p:sp>
      <p:grpSp>
        <p:nvGrpSpPr>
          <p:cNvPr name="Group 3" id="3"/>
          <p:cNvGrpSpPr/>
          <p:nvPr/>
        </p:nvGrpSpPr>
        <p:grpSpPr>
          <a:xfrm rot="0">
            <a:off x="4081329" y="3352335"/>
            <a:ext cx="1043351" cy="104335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8962214" y="3221690"/>
            <a:ext cx="1043351" cy="10433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3060896" y="3350437"/>
            <a:ext cx="1043351" cy="10433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3441153" y="6248177"/>
            <a:ext cx="3367054" cy="1989708"/>
            <a:chOff x="0" y="0"/>
            <a:chExt cx="576644" cy="340759"/>
          </a:xfrm>
        </p:grpSpPr>
        <p:sp>
          <p:nvSpPr>
            <p:cNvPr name="Freeform 13" id="13"/>
            <p:cNvSpPr/>
            <p:nvPr/>
          </p:nvSpPr>
          <p:spPr>
            <a:xfrm flipH="false" flipV="false" rot="0">
              <a:off x="0" y="0"/>
              <a:ext cx="576644" cy="340759"/>
            </a:xfrm>
            <a:custGeom>
              <a:avLst/>
              <a:gdLst/>
              <a:ahLst/>
              <a:cxnLst/>
              <a:rect r="r" b="b" t="t" l="l"/>
              <a:pathLst>
                <a:path h="340759" w="576644">
                  <a:moveTo>
                    <a:pt x="36789" y="0"/>
                  </a:moveTo>
                  <a:lnTo>
                    <a:pt x="539855" y="0"/>
                  </a:lnTo>
                  <a:cubicBezTo>
                    <a:pt x="560173" y="0"/>
                    <a:pt x="576644" y="16471"/>
                    <a:pt x="576644" y="36789"/>
                  </a:cubicBezTo>
                  <a:lnTo>
                    <a:pt x="576644" y="303970"/>
                  </a:lnTo>
                  <a:cubicBezTo>
                    <a:pt x="576644" y="313727"/>
                    <a:pt x="572768" y="323084"/>
                    <a:pt x="565869" y="329984"/>
                  </a:cubicBezTo>
                  <a:cubicBezTo>
                    <a:pt x="558969" y="336883"/>
                    <a:pt x="549612" y="340759"/>
                    <a:pt x="539855" y="340759"/>
                  </a:cubicBezTo>
                  <a:lnTo>
                    <a:pt x="36789" y="340759"/>
                  </a:lnTo>
                  <a:cubicBezTo>
                    <a:pt x="16471" y="340759"/>
                    <a:pt x="0" y="324288"/>
                    <a:pt x="0" y="303970"/>
                  </a:cubicBezTo>
                  <a:lnTo>
                    <a:pt x="0" y="36789"/>
                  </a:lnTo>
                  <a:cubicBezTo>
                    <a:pt x="0" y="16471"/>
                    <a:pt x="16471" y="0"/>
                    <a:pt x="36789" y="0"/>
                  </a:cubicBezTo>
                  <a:close/>
                </a:path>
              </a:pathLst>
            </a:custGeom>
            <a:blipFill>
              <a:blip r:embed="rId2"/>
              <a:stretch>
                <a:fillRect l="0" t="-2837" r="0" b="-2837"/>
              </a:stretch>
            </a:blipFill>
          </p:spPr>
        </p:sp>
      </p:grpSp>
      <p:grpSp>
        <p:nvGrpSpPr>
          <p:cNvPr name="Group 14" id="14"/>
          <p:cNvGrpSpPr/>
          <p:nvPr/>
        </p:nvGrpSpPr>
        <p:grpSpPr>
          <a:xfrm rot="0">
            <a:off x="8647494" y="6428135"/>
            <a:ext cx="2062580" cy="1779012"/>
            <a:chOff x="0" y="0"/>
            <a:chExt cx="607171" cy="523696"/>
          </a:xfrm>
        </p:grpSpPr>
        <p:sp>
          <p:nvSpPr>
            <p:cNvPr name="Freeform 15" id="15"/>
            <p:cNvSpPr/>
            <p:nvPr/>
          </p:nvSpPr>
          <p:spPr>
            <a:xfrm flipH="false" flipV="false" rot="0">
              <a:off x="0" y="0"/>
              <a:ext cx="607171" cy="523696"/>
            </a:xfrm>
            <a:custGeom>
              <a:avLst/>
              <a:gdLst/>
              <a:ahLst/>
              <a:cxnLst/>
              <a:rect r="r" b="b" t="t" l="l"/>
              <a:pathLst>
                <a:path h="523696" w="607171">
                  <a:moveTo>
                    <a:pt x="60056" y="0"/>
                  </a:moveTo>
                  <a:lnTo>
                    <a:pt x="547115" y="0"/>
                  </a:lnTo>
                  <a:cubicBezTo>
                    <a:pt x="563043" y="0"/>
                    <a:pt x="578318" y="6327"/>
                    <a:pt x="589581" y="17590"/>
                  </a:cubicBezTo>
                  <a:cubicBezTo>
                    <a:pt x="600844" y="28853"/>
                    <a:pt x="607171" y="44128"/>
                    <a:pt x="607171" y="60056"/>
                  </a:cubicBezTo>
                  <a:lnTo>
                    <a:pt x="607171" y="463639"/>
                  </a:lnTo>
                  <a:cubicBezTo>
                    <a:pt x="607171" y="479567"/>
                    <a:pt x="600844" y="494843"/>
                    <a:pt x="589581" y="506106"/>
                  </a:cubicBezTo>
                  <a:cubicBezTo>
                    <a:pt x="578318" y="517368"/>
                    <a:pt x="563043" y="523696"/>
                    <a:pt x="547115" y="523696"/>
                  </a:cubicBezTo>
                  <a:lnTo>
                    <a:pt x="60056" y="523696"/>
                  </a:lnTo>
                  <a:cubicBezTo>
                    <a:pt x="44128" y="523696"/>
                    <a:pt x="28853" y="517368"/>
                    <a:pt x="17590" y="506106"/>
                  </a:cubicBezTo>
                  <a:cubicBezTo>
                    <a:pt x="6327" y="494843"/>
                    <a:pt x="0" y="479567"/>
                    <a:pt x="0" y="463639"/>
                  </a:cubicBezTo>
                  <a:lnTo>
                    <a:pt x="0" y="60056"/>
                  </a:lnTo>
                  <a:cubicBezTo>
                    <a:pt x="0" y="44128"/>
                    <a:pt x="6327" y="28853"/>
                    <a:pt x="17590" y="17590"/>
                  </a:cubicBezTo>
                  <a:cubicBezTo>
                    <a:pt x="28853" y="6327"/>
                    <a:pt x="44128" y="0"/>
                    <a:pt x="60056" y="0"/>
                  </a:cubicBezTo>
                  <a:close/>
                </a:path>
              </a:pathLst>
            </a:custGeom>
            <a:blipFill>
              <a:blip r:embed="rId3"/>
              <a:stretch>
                <a:fillRect l="0" t="-2067" r="0" b="-2067"/>
              </a:stretch>
            </a:blipFill>
          </p:spPr>
        </p:sp>
      </p:grpSp>
      <p:grpSp>
        <p:nvGrpSpPr>
          <p:cNvPr name="Group 16" id="16"/>
          <p:cNvGrpSpPr/>
          <p:nvPr/>
        </p:nvGrpSpPr>
        <p:grpSpPr>
          <a:xfrm rot="0">
            <a:off x="12745208" y="6836747"/>
            <a:ext cx="3337083" cy="961787"/>
            <a:chOff x="0" y="0"/>
            <a:chExt cx="1182320" cy="340759"/>
          </a:xfrm>
        </p:grpSpPr>
        <p:sp>
          <p:nvSpPr>
            <p:cNvPr name="Freeform 17" id="17"/>
            <p:cNvSpPr/>
            <p:nvPr/>
          </p:nvSpPr>
          <p:spPr>
            <a:xfrm flipH="false" flipV="false" rot="0">
              <a:off x="0" y="0"/>
              <a:ext cx="1182320" cy="340759"/>
            </a:xfrm>
            <a:custGeom>
              <a:avLst/>
              <a:gdLst/>
              <a:ahLst/>
              <a:cxnLst/>
              <a:rect r="r" b="b" t="t" l="l"/>
              <a:pathLst>
                <a:path h="340759" w="1182320">
                  <a:moveTo>
                    <a:pt x="37119" y="0"/>
                  </a:moveTo>
                  <a:lnTo>
                    <a:pt x="1145201" y="0"/>
                  </a:lnTo>
                  <a:cubicBezTo>
                    <a:pt x="1155046" y="0"/>
                    <a:pt x="1164487" y="3911"/>
                    <a:pt x="1171448" y="10872"/>
                  </a:cubicBezTo>
                  <a:cubicBezTo>
                    <a:pt x="1178410" y="17833"/>
                    <a:pt x="1182320" y="27275"/>
                    <a:pt x="1182320" y="37119"/>
                  </a:cubicBezTo>
                  <a:lnTo>
                    <a:pt x="1182320" y="303639"/>
                  </a:lnTo>
                  <a:cubicBezTo>
                    <a:pt x="1182320" y="313484"/>
                    <a:pt x="1178410" y="322925"/>
                    <a:pt x="1171448" y="329887"/>
                  </a:cubicBezTo>
                  <a:cubicBezTo>
                    <a:pt x="1164487" y="336848"/>
                    <a:pt x="1155046" y="340759"/>
                    <a:pt x="1145201" y="340759"/>
                  </a:cubicBezTo>
                  <a:lnTo>
                    <a:pt x="37119" y="340759"/>
                  </a:lnTo>
                  <a:cubicBezTo>
                    <a:pt x="27275" y="340759"/>
                    <a:pt x="17833" y="336848"/>
                    <a:pt x="10872" y="329887"/>
                  </a:cubicBezTo>
                  <a:cubicBezTo>
                    <a:pt x="3911" y="322925"/>
                    <a:pt x="0" y="313484"/>
                    <a:pt x="0" y="303639"/>
                  </a:cubicBezTo>
                  <a:lnTo>
                    <a:pt x="0" y="37119"/>
                  </a:lnTo>
                  <a:cubicBezTo>
                    <a:pt x="0" y="27275"/>
                    <a:pt x="3911" y="17833"/>
                    <a:pt x="10872" y="10872"/>
                  </a:cubicBezTo>
                  <a:cubicBezTo>
                    <a:pt x="17833" y="3911"/>
                    <a:pt x="27275" y="0"/>
                    <a:pt x="37119" y="0"/>
                  </a:cubicBezTo>
                  <a:close/>
                </a:path>
              </a:pathLst>
            </a:custGeom>
            <a:blipFill>
              <a:blip r:embed="rId4"/>
              <a:stretch>
                <a:fillRect l="0" t="-1971" r="0" b="-1971"/>
              </a:stretch>
            </a:blipFill>
          </p:spPr>
        </p:sp>
      </p:grpSp>
      <p:grpSp>
        <p:nvGrpSpPr>
          <p:cNvPr name="Group 18" id="18"/>
          <p:cNvGrpSpPr/>
          <p:nvPr/>
        </p:nvGrpSpPr>
        <p:grpSpPr>
          <a:xfrm rot="0">
            <a:off x="-394817" y="2782372"/>
            <a:ext cx="3353620" cy="5894830"/>
            <a:chOff x="0" y="0"/>
            <a:chExt cx="883258" cy="1552548"/>
          </a:xfrm>
        </p:grpSpPr>
        <p:sp>
          <p:nvSpPr>
            <p:cNvPr name="Freeform 19" id="19"/>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20" id="20"/>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21" id="21"/>
          <p:cNvSpPr/>
          <p:nvPr/>
        </p:nvSpPr>
        <p:spPr>
          <a:xfrm flipH="false" flipV="false" rot="5400000">
            <a:off x="4408111" y="3677219"/>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4333101" y="731805"/>
            <a:ext cx="8337098"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Technologies Utilisées </a:t>
            </a:r>
          </a:p>
        </p:txBody>
      </p:sp>
      <p:sp>
        <p:nvSpPr>
          <p:cNvPr name="TextBox 23" id="23"/>
          <p:cNvSpPr txBox="true"/>
          <p:nvPr/>
        </p:nvSpPr>
        <p:spPr>
          <a:xfrm rot="0">
            <a:off x="3481477" y="4451129"/>
            <a:ext cx="3919098" cy="1406523"/>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Flask est un framework léger en Python utilisé pour créer des applications web rapidement et simplement</a:t>
            </a:r>
          </a:p>
        </p:txBody>
      </p:sp>
      <p:sp>
        <p:nvSpPr>
          <p:cNvPr name="TextBox 24" id="24"/>
          <p:cNvSpPr txBox="true"/>
          <p:nvPr/>
        </p:nvSpPr>
        <p:spPr>
          <a:xfrm rot="0">
            <a:off x="8046016" y="4467573"/>
            <a:ext cx="3919098" cy="1406523"/>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React est une bibliothèque JavaScript développée pour créer des interfaces utilisateur interactives et dynamiques.</a:t>
            </a:r>
          </a:p>
        </p:txBody>
      </p:sp>
      <p:sp>
        <p:nvSpPr>
          <p:cNvPr name="TextBox 25" id="25"/>
          <p:cNvSpPr txBox="true"/>
          <p:nvPr/>
        </p:nvSpPr>
        <p:spPr>
          <a:xfrm rot="0">
            <a:off x="12593380" y="4587775"/>
            <a:ext cx="4740930" cy="175894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MongoDB est une base de données NoSQL orientée documents, conçue pour gérer des volumes de données</a:t>
            </a:r>
          </a:p>
          <a:p>
            <a:pPr algn="just">
              <a:lnSpc>
                <a:spcPts val="2800"/>
              </a:lnSpc>
            </a:pPr>
            <a:r>
              <a:rPr lang="en-US" sz="2000" b="true">
                <a:solidFill>
                  <a:srgbClr val="0E2F5F"/>
                </a:solidFill>
                <a:latin typeface="Aileron Ultra-Bold"/>
                <a:ea typeface="Aileron Ultra-Bold"/>
                <a:cs typeface="Aileron Ultra-Bold"/>
                <a:sym typeface="Aileron Ultra-Bold"/>
              </a:rPr>
              <a:t>importants et des structures non relationnelles</a:t>
            </a:r>
          </a:p>
        </p:txBody>
      </p:sp>
      <p:sp>
        <p:nvSpPr>
          <p:cNvPr name="Freeform 26" id="26"/>
          <p:cNvSpPr/>
          <p:nvPr/>
        </p:nvSpPr>
        <p:spPr>
          <a:xfrm flipH="false" flipV="false" rot="5400000">
            <a:off x="9288996" y="3567521"/>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7" id="27"/>
          <p:cNvSpPr/>
          <p:nvPr/>
        </p:nvSpPr>
        <p:spPr>
          <a:xfrm flipH="false" flipV="false" rot="5400000">
            <a:off x="13387677" y="3677219"/>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8" id="28"/>
          <p:cNvSpPr/>
          <p:nvPr/>
        </p:nvSpPr>
        <p:spPr>
          <a:xfrm flipH="false" flipV="false" rot="0">
            <a:off x="314452" y="-1408981"/>
            <a:ext cx="3691868" cy="3691868"/>
          </a:xfrm>
          <a:custGeom>
            <a:avLst/>
            <a:gdLst/>
            <a:ahLst/>
            <a:cxnLst/>
            <a:rect r="r" b="b" t="t" l="l"/>
            <a:pathLst>
              <a:path h="3691868" w="3691868">
                <a:moveTo>
                  <a:pt x="0" y="0"/>
                </a:moveTo>
                <a:lnTo>
                  <a:pt x="3691868" y="0"/>
                </a:lnTo>
                <a:lnTo>
                  <a:pt x="3691868" y="3691867"/>
                </a:lnTo>
                <a:lnTo>
                  <a:pt x="0" y="369186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9" id="29"/>
          <p:cNvSpPr/>
          <p:nvPr/>
        </p:nvSpPr>
        <p:spPr>
          <a:xfrm flipH="false" flipV="false" rot="0">
            <a:off x="1836647" y="236728"/>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0" id="3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E2F5F"/>
                </a:solidFill>
                <a:latin typeface="Canva Sans"/>
                <a:ea typeface="Canva Sans"/>
                <a:cs typeface="Canva Sans"/>
                <a:sym typeface="Canva Sans"/>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497567" y="3888905"/>
            <a:ext cx="11943367" cy="66146"/>
          </a:xfrm>
          <a:prstGeom prst="line">
            <a:avLst/>
          </a:prstGeom>
          <a:ln cap="flat" w="38100">
            <a:solidFill>
              <a:srgbClr val="5188CC"/>
            </a:solidFill>
            <a:prstDash val="solid"/>
            <a:headEnd type="none" len="sm" w="sm"/>
            <a:tailEnd type="none" len="sm" w="sm"/>
          </a:ln>
        </p:spPr>
      </p:sp>
      <p:grpSp>
        <p:nvGrpSpPr>
          <p:cNvPr name="Group 3" id="3"/>
          <p:cNvGrpSpPr/>
          <p:nvPr/>
        </p:nvGrpSpPr>
        <p:grpSpPr>
          <a:xfrm rot="0">
            <a:off x="3941825" y="3564021"/>
            <a:ext cx="1043351" cy="104335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9975637" y="3452425"/>
            <a:ext cx="1043351" cy="10433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15397583" y="3367229"/>
            <a:ext cx="1043351" cy="104335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12" id="12"/>
          <p:cNvGrpSpPr/>
          <p:nvPr/>
        </p:nvGrpSpPr>
        <p:grpSpPr>
          <a:xfrm rot="0">
            <a:off x="3610977" y="6367512"/>
            <a:ext cx="2748399" cy="1520630"/>
            <a:chOff x="0" y="0"/>
            <a:chExt cx="651416" cy="360415"/>
          </a:xfrm>
        </p:grpSpPr>
        <p:sp>
          <p:nvSpPr>
            <p:cNvPr name="Freeform 13" id="13"/>
            <p:cNvSpPr/>
            <p:nvPr/>
          </p:nvSpPr>
          <p:spPr>
            <a:xfrm flipH="false" flipV="false" rot="0">
              <a:off x="0" y="0"/>
              <a:ext cx="651416" cy="360415"/>
            </a:xfrm>
            <a:custGeom>
              <a:avLst/>
              <a:gdLst/>
              <a:ahLst/>
              <a:cxnLst/>
              <a:rect r="r" b="b" t="t" l="l"/>
              <a:pathLst>
                <a:path h="360415" w="651416">
                  <a:moveTo>
                    <a:pt x="45070" y="0"/>
                  </a:moveTo>
                  <a:lnTo>
                    <a:pt x="606346" y="0"/>
                  </a:lnTo>
                  <a:cubicBezTo>
                    <a:pt x="631238" y="0"/>
                    <a:pt x="651416" y="20179"/>
                    <a:pt x="651416" y="45070"/>
                  </a:cubicBezTo>
                  <a:lnTo>
                    <a:pt x="651416" y="315344"/>
                  </a:lnTo>
                  <a:cubicBezTo>
                    <a:pt x="651416" y="327298"/>
                    <a:pt x="646668" y="338762"/>
                    <a:pt x="638215" y="347214"/>
                  </a:cubicBezTo>
                  <a:cubicBezTo>
                    <a:pt x="629763" y="355666"/>
                    <a:pt x="618299" y="360415"/>
                    <a:pt x="606346" y="360415"/>
                  </a:cubicBezTo>
                  <a:lnTo>
                    <a:pt x="45070" y="360415"/>
                  </a:lnTo>
                  <a:cubicBezTo>
                    <a:pt x="33117" y="360415"/>
                    <a:pt x="21653" y="355666"/>
                    <a:pt x="13201" y="347214"/>
                  </a:cubicBezTo>
                  <a:cubicBezTo>
                    <a:pt x="4748" y="338762"/>
                    <a:pt x="0" y="327298"/>
                    <a:pt x="0" y="315344"/>
                  </a:cubicBezTo>
                  <a:lnTo>
                    <a:pt x="0" y="45070"/>
                  </a:lnTo>
                  <a:cubicBezTo>
                    <a:pt x="0" y="20179"/>
                    <a:pt x="20179" y="0"/>
                    <a:pt x="45070" y="0"/>
                  </a:cubicBezTo>
                  <a:close/>
                </a:path>
              </a:pathLst>
            </a:custGeom>
            <a:blipFill>
              <a:blip r:embed="rId2"/>
              <a:stretch>
                <a:fillRect l="-717" t="0" r="-717" b="0"/>
              </a:stretch>
            </a:blipFill>
          </p:spPr>
        </p:sp>
      </p:grpSp>
      <p:grpSp>
        <p:nvGrpSpPr>
          <p:cNvPr name="Group 14" id="14"/>
          <p:cNvGrpSpPr/>
          <p:nvPr/>
        </p:nvGrpSpPr>
        <p:grpSpPr>
          <a:xfrm rot="0">
            <a:off x="13451667" y="6283998"/>
            <a:ext cx="4589259" cy="1604144"/>
            <a:chOff x="0" y="0"/>
            <a:chExt cx="1498228" cy="523696"/>
          </a:xfrm>
        </p:grpSpPr>
        <p:sp>
          <p:nvSpPr>
            <p:cNvPr name="Freeform 15" id="15"/>
            <p:cNvSpPr/>
            <p:nvPr/>
          </p:nvSpPr>
          <p:spPr>
            <a:xfrm flipH="false" flipV="false" rot="0">
              <a:off x="0" y="0"/>
              <a:ext cx="1498229" cy="523696"/>
            </a:xfrm>
            <a:custGeom>
              <a:avLst/>
              <a:gdLst/>
              <a:ahLst/>
              <a:cxnLst/>
              <a:rect r="r" b="b" t="t" l="l"/>
              <a:pathLst>
                <a:path h="523696" w="1498229">
                  <a:moveTo>
                    <a:pt x="26991" y="0"/>
                  </a:moveTo>
                  <a:lnTo>
                    <a:pt x="1471237" y="0"/>
                  </a:lnTo>
                  <a:cubicBezTo>
                    <a:pt x="1486144" y="0"/>
                    <a:pt x="1498229" y="12084"/>
                    <a:pt x="1498229" y="26991"/>
                  </a:cubicBezTo>
                  <a:lnTo>
                    <a:pt x="1498229" y="496704"/>
                  </a:lnTo>
                  <a:cubicBezTo>
                    <a:pt x="1498229" y="511611"/>
                    <a:pt x="1486144" y="523696"/>
                    <a:pt x="1471237" y="523696"/>
                  </a:cubicBezTo>
                  <a:lnTo>
                    <a:pt x="26991" y="523696"/>
                  </a:lnTo>
                  <a:cubicBezTo>
                    <a:pt x="12084" y="523696"/>
                    <a:pt x="0" y="511611"/>
                    <a:pt x="0" y="496704"/>
                  </a:cubicBezTo>
                  <a:lnTo>
                    <a:pt x="0" y="26991"/>
                  </a:lnTo>
                  <a:cubicBezTo>
                    <a:pt x="0" y="12084"/>
                    <a:pt x="12084" y="0"/>
                    <a:pt x="26991" y="0"/>
                  </a:cubicBezTo>
                  <a:close/>
                </a:path>
              </a:pathLst>
            </a:custGeom>
            <a:blipFill>
              <a:blip r:embed="rId3"/>
              <a:stretch>
                <a:fillRect l="-207" t="0" r="-207" b="0"/>
              </a:stretch>
            </a:blipFill>
          </p:spPr>
        </p:sp>
      </p:grpSp>
      <p:grpSp>
        <p:nvGrpSpPr>
          <p:cNvPr name="Group 16" id="16"/>
          <p:cNvGrpSpPr/>
          <p:nvPr/>
        </p:nvGrpSpPr>
        <p:grpSpPr>
          <a:xfrm rot="0">
            <a:off x="-394817" y="2782372"/>
            <a:ext cx="3353620" cy="5894830"/>
            <a:chOff x="0" y="0"/>
            <a:chExt cx="883258" cy="1552548"/>
          </a:xfrm>
        </p:grpSpPr>
        <p:sp>
          <p:nvSpPr>
            <p:cNvPr name="Freeform 17" id="17"/>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18" id="18"/>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9" id="19"/>
          <p:cNvSpPr/>
          <p:nvPr/>
        </p:nvSpPr>
        <p:spPr>
          <a:xfrm flipH="false" flipV="false" rot="5400000">
            <a:off x="4268607" y="3888905"/>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4333101" y="745033"/>
            <a:ext cx="8280420"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Technologies Utilisées </a:t>
            </a:r>
          </a:p>
        </p:txBody>
      </p:sp>
      <p:sp>
        <p:nvSpPr>
          <p:cNvPr name="Freeform 21" id="21"/>
          <p:cNvSpPr/>
          <p:nvPr/>
        </p:nvSpPr>
        <p:spPr>
          <a:xfrm flipH="false" flipV="false" rot="5400000">
            <a:off x="10302419" y="3779207"/>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5400000">
            <a:off x="15724364" y="3694011"/>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3" id="23"/>
          <p:cNvSpPr/>
          <p:nvPr/>
        </p:nvSpPr>
        <p:spPr>
          <a:xfrm flipH="false" flipV="false" rot="0">
            <a:off x="0" y="-1461946"/>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1522196" y="308976"/>
            <a:ext cx="647477" cy="647477"/>
          </a:xfrm>
          <a:custGeom>
            <a:avLst/>
            <a:gdLst/>
            <a:ahLst/>
            <a:cxnLst/>
            <a:rect r="r" b="b" t="t" l="l"/>
            <a:pathLst>
              <a:path h="647477" w="647477">
                <a:moveTo>
                  <a:pt x="0" y="0"/>
                </a:moveTo>
                <a:lnTo>
                  <a:pt x="647476" y="0"/>
                </a:lnTo>
                <a:lnTo>
                  <a:pt x="647476" y="647476"/>
                </a:lnTo>
                <a:lnTo>
                  <a:pt x="0" y="64747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8817248" y="6460871"/>
            <a:ext cx="2017186" cy="1631474"/>
          </a:xfrm>
          <a:custGeom>
            <a:avLst/>
            <a:gdLst/>
            <a:ahLst/>
            <a:cxnLst/>
            <a:rect r="r" b="b" t="t" l="l"/>
            <a:pathLst>
              <a:path h="1631474" w="2017186">
                <a:moveTo>
                  <a:pt x="0" y="0"/>
                </a:moveTo>
                <a:lnTo>
                  <a:pt x="2017186" y="0"/>
                </a:lnTo>
                <a:lnTo>
                  <a:pt x="2017186" y="1631474"/>
                </a:lnTo>
                <a:lnTo>
                  <a:pt x="0" y="1631474"/>
                </a:lnTo>
                <a:lnTo>
                  <a:pt x="0" y="0"/>
                </a:lnTo>
                <a:close/>
              </a:path>
            </a:pathLst>
          </a:custGeom>
          <a:blipFill>
            <a:blip r:embed="rId10"/>
            <a:stretch>
              <a:fillRect l="-5891" t="0" r="-5891" b="0"/>
            </a:stretch>
          </a:blipFill>
        </p:spPr>
      </p:sp>
      <p:sp>
        <p:nvSpPr>
          <p:cNvPr name="TextBox 26" id="26"/>
          <p:cNvSpPr txBox="true"/>
          <p:nvPr/>
        </p:nvSpPr>
        <p:spPr>
          <a:xfrm rot="0">
            <a:off x="3332448" y="4672340"/>
            <a:ext cx="3945414" cy="1186909"/>
          </a:xfrm>
          <a:prstGeom prst="rect">
            <a:avLst/>
          </a:prstGeom>
        </p:spPr>
        <p:txBody>
          <a:bodyPr anchor="t" rtlCol="false" tIns="0" lIns="0" bIns="0" rIns="0">
            <a:spAutoFit/>
          </a:bodyPr>
          <a:lstStyle/>
          <a:p>
            <a:pPr algn="just">
              <a:lnSpc>
                <a:spcPts val="2367"/>
              </a:lnSpc>
            </a:pPr>
            <a:r>
              <a:rPr lang="en-US" sz="1690" b="true">
                <a:solidFill>
                  <a:srgbClr val="0E2F5F"/>
                </a:solidFill>
                <a:latin typeface="Aileron Ultra-Bold"/>
                <a:ea typeface="Aileron Ultra-Bold"/>
                <a:cs typeface="Aileron Ultra-Bold"/>
                <a:sym typeface="Aileron Ultra-Bold"/>
              </a:rPr>
              <a:t>Apache Spark est un moteur de traitement de données open source conçu pour traiter de grandes quantités de données rapidement.</a:t>
            </a:r>
          </a:p>
        </p:txBody>
      </p:sp>
      <p:sp>
        <p:nvSpPr>
          <p:cNvPr name="TextBox 27" id="27"/>
          <p:cNvSpPr txBox="true"/>
          <p:nvPr/>
        </p:nvSpPr>
        <p:spPr>
          <a:xfrm rot="0">
            <a:off x="12921392" y="4662815"/>
            <a:ext cx="5119535" cy="1054098"/>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PySpark est une interface Python pour Apache Spark, un framework open source de traitement de données massives</a:t>
            </a:r>
          </a:p>
        </p:txBody>
      </p:sp>
      <p:sp>
        <p:nvSpPr>
          <p:cNvPr name="TextBox 28" id="28"/>
          <p:cNvSpPr txBox="true"/>
          <p:nvPr/>
        </p:nvSpPr>
        <p:spPr>
          <a:xfrm rot="0">
            <a:off x="7931954" y="4719494"/>
            <a:ext cx="4740930" cy="1406523"/>
          </a:xfrm>
          <a:prstGeom prst="rect">
            <a:avLst/>
          </a:prstGeom>
        </p:spPr>
        <p:txBody>
          <a:bodyPr anchor="t" rtlCol="false" tIns="0" lIns="0" bIns="0" rIns="0">
            <a:spAutoFit/>
          </a:bodyPr>
          <a:lstStyle/>
          <a:p>
            <a:pPr algn="l">
              <a:lnSpc>
                <a:spcPts val="2800"/>
              </a:lnSpc>
            </a:pPr>
            <a:r>
              <a:rPr lang="en-US" sz="2000" b="true">
                <a:solidFill>
                  <a:srgbClr val="0E2F5F"/>
                </a:solidFill>
                <a:latin typeface="Aileron Ultra-Bold"/>
                <a:ea typeface="Aileron Ultra-Bold"/>
                <a:cs typeface="Aileron Ultra-Bold"/>
                <a:sym typeface="Aileron Ultra-Bold"/>
              </a:rPr>
              <a:t>Apache Kafka est une plateforme de messagerie distribuée open source utilisée pour la gestion de flux de données en temps réel</a:t>
            </a:r>
          </a:p>
        </p:txBody>
      </p:sp>
      <p:sp>
        <p:nvSpPr>
          <p:cNvPr name="TextBox 29" id="2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E2F5F"/>
                </a:solidFill>
                <a:latin typeface="Canva Sans"/>
                <a:ea typeface="Canva Sans"/>
                <a:cs typeface="Canva Sans"/>
                <a:sym typeface="Canva Sans"/>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V="true">
            <a:off x="4540158" y="3429658"/>
            <a:ext cx="11943367" cy="66146"/>
          </a:xfrm>
          <a:prstGeom prst="line">
            <a:avLst/>
          </a:prstGeom>
          <a:ln cap="flat" w="38100">
            <a:solidFill>
              <a:srgbClr val="5188CC"/>
            </a:solidFill>
            <a:prstDash val="solid"/>
            <a:headEnd type="none" len="sm" w="sm"/>
            <a:tailEnd type="none" len="sm" w="sm"/>
          </a:ln>
        </p:spPr>
      </p:sp>
      <p:grpSp>
        <p:nvGrpSpPr>
          <p:cNvPr name="Group 3" id="3"/>
          <p:cNvGrpSpPr/>
          <p:nvPr/>
        </p:nvGrpSpPr>
        <p:grpSpPr>
          <a:xfrm rot="0">
            <a:off x="3984415" y="3104774"/>
            <a:ext cx="1043351" cy="104335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6" id="6"/>
          <p:cNvGrpSpPr/>
          <p:nvPr/>
        </p:nvGrpSpPr>
        <p:grpSpPr>
          <a:xfrm rot="0">
            <a:off x="15440173" y="2907982"/>
            <a:ext cx="1043351" cy="104335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2F5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grpSp>
        <p:nvGrpSpPr>
          <p:cNvPr name="Group 9" id="9"/>
          <p:cNvGrpSpPr/>
          <p:nvPr/>
        </p:nvGrpSpPr>
        <p:grpSpPr>
          <a:xfrm rot="0">
            <a:off x="3984415" y="6766861"/>
            <a:ext cx="3923765" cy="2170935"/>
            <a:chOff x="0" y="0"/>
            <a:chExt cx="651416" cy="360415"/>
          </a:xfrm>
        </p:grpSpPr>
        <p:sp>
          <p:nvSpPr>
            <p:cNvPr name="Freeform 10" id="10"/>
            <p:cNvSpPr/>
            <p:nvPr/>
          </p:nvSpPr>
          <p:spPr>
            <a:xfrm flipH="false" flipV="false" rot="0">
              <a:off x="0" y="0"/>
              <a:ext cx="651416" cy="360415"/>
            </a:xfrm>
            <a:custGeom>
              <a:avLst/>
              <a:gdLst/>
              <a:ahLst/>
              <a:cxnLst/>
              <a:rect r="r" b="b" t="t" l="l"/>
              <a:pathLst>
                <a:path h="360415" w="651416">
                  <a:moveTo>
                    <a:pt x="31569" y="0"/>
                  </a:moveTo>
                  <a:lnTo>
                    <a:pt x="619847" y="0"/>
                  </a:lnTo>
                  <a:cubicBezTo>
                    <a:pt x="628219" y="0"/>
                    <a:pt x="636249" y="3326"/>
                    <a:pt x="642170" y="9246"/>
                  </a:cubicBezTo>
                  <a:cubicBezTo>
                    <a:pt x="648090" y="15167"/>
                    <a:pt x="651416" y="23197"/>
                    <a:pt x="651416" y="31569"/>
                  </a:cubicBezTo>
                  <a:lnTo>
                    <a:pt x="651416" y="328845"/>
                  </a:lnTo>
                  <a:cubicBezTo>
                    <a:pt x="651416" y="337218"/>
                    <a:pt x="648090" y="345248"/>
                    <a:pt x="642170" y="351168"/>
                  </a:cubicBezTo>
                  <a:cubicBezTo>
                    <a:pt x="636249" y="357088"/>
                    <a:pt x="628219" y="360415"/>
                    <a:pt x="619847" y="360415"/>
                  </a:cubicBezTo>
                  <a:lnTo>
                    <a:pt x="31569" y="360415"/>
                  </a:lnTo>
                  <a:cubicBezTo>
                    <a:pt x="23197" y="360415"/>
                    <a:pt x="15167" y="357088"/>
                    <a:pt x="9246" y="351168"/>
                  </a:cubicBezTo>
                  <a:cubicBezTo>
                    <a:pt x="3326" y="345248"/>
                    <a:pt x="0" y="337218"/>
                    <a:pt x="0" y="328845"/>
                  </a:cubicBezTo>
                  <a:lnTo>
                    <a:pt x="0" y="31569"/>
                  </a:lnTo>
                  <a:cubicBezTo>
                    <a:pt x="0" y="23197"/>
                    <a:pt x="3326" y="15167"/>
                    <a:pt x="9246" y="9246"/>
                  </a:cubicBezTo>
                  <a:cubicBezTo>
                    <a:pt x="15167" y="3326"/>
                    <a:pt x="23197" y="0"/>
                    <a:pt x="31569" y="0"/>
                  </a:cubicBezTo>
                  <a:close/>
                </a:path>
              </a:pathLst>
            </a:custGeom>
            <a:blipFill>
              <a:blip r:embed="rId2"/>
              <a:stretch>
                <a:fillRect l="-11577" t="-5457" r="-9130" b="-3626"/>
              </a:stretch>
            </a:blipFill>
          </p:spPr>
        </p:sp>
      </p:grpSp>
      <p:grpSp>
        <p:nvGrpSpPr>
          <p:cNvPr name="Group 11" id="11"/>
          <p:cNvGrpSpPr/>
          <p:nvPr/>
        </p:nvGrpSpPr>
        <p:grpSpPr>
          <a:xfrm rot="0">
            <a:off x="-394817" y="2782372"/>
            <a:ext cx="3353620" cy="5894830"/>
            <a:chOff x="0" y="0"/>
            <a:chExt cx="883258" cy="1552548"/>
          </a:xfrm>
        </p:grpSpPr>
        <p:sp>
          <p:nvSpPr>
            <p:cNvPr name="Freeform 12" id="12"/>
            <p:cNvSpPr/>
            <p:nvPr/>
          </p:nvSpPr>
          <p:spPr>
            <a:xfrm flipH="false" flipV="false" rot="0">
              <a:off x="0" y="0"/>
              <a:ext cx="883258" cy="1552548"/>
            </a:xfrm>
            <a:custGeom>
              <a:avLst/>
              <a:gdLst/>
              <a:ahLst/>
              <a:cxnLst/>
              <a:rect r="r" b="b" t="t" l="l"/>
              <a:pathLst>
                <a:path h="1552548" w="883258">
                  <a:moveTo>
                    <a:pt x="136203" y="0"/>
                  </a:moveTo>
                  <a:lnTo>
                    <a:pt x="747055" y="0"/>
                  </a:lnTo>
                  <a:cubicBezTo>
                    <a:pt x="822278" y="0"/>
                    <a:pt x="883258" y="60980"/>
                    <a:pt x="883258" y="136203"/>
                  </a:cubicBezTo>
                  <a:lnTo>
                    <a:pt x="883258" y="1416345"/>
                  </a:lnTo>
                  <a:cubicBezTo>
                    <a:pt x="883258" y="1452468"/>
                    <a:pt x="868908" y="1487112"/>
                    <a:pt x="843365" y="1512655"/>
                  </a:cubicBezTo>
                  <a:cubicBezTo>
                    <a:pt x="817822" y="1538198"/>
                    <a:pt x="783178" y="1552548"/>
                    <a:pt x="747055" y="1552548"/>
                  </a:cubicBezTo>
                  <a:lnTo>
                    <a:pt x="136203" y="1552548"/>
                  </a:lnTo>
                  <a:cubicBezTo>
                    <a:pt x="100080" y="1552548"/>
                    <a:pt x="65436" y="1538198"/>
                    <a:pt x="39893" y="1512655"/>
                  </a:cubicBezTo>
                  <a:cubicBezTo>
                    <a:pt x="14350" y="1487112"/>
                    <a:pt x="0" y="1452468"/>
                    <a:pt x="0" y="1416345"/>
                  </a:cubicBezTo>
                  <a:lnTo>
                    <a:pt x="0" y="136203"/>
                  </a:lnTo>
                  <a:cubicBezTo>
                    <a:pt x="0" y="100080"/>
                    <a:pt x="14350" y="65436"/>
                    <a:pt x="39893" y="39893"/>
                  </a:cubicBezTo>
                  <a:cubicBezTo>
                    <a:pt x="65436" y="14350"/>
                    <a:pt x="100080" y="0"/>
                    <a:pt x="136203" y="0"/>
                  </a:cubicBezTo>
                  <a:close/>
                </a:path>
              </a:pathLst>
            </a:custGeom>
            <a:solidFill>
              <a:srgbClr val="E1EDFC"/>
            </a:solidFill>
            <a:ln cap="rnd">
              <a:noFill/>
              <a:prstDash val="solid"/>
              <a:round/>
            </a:ln>
          </p:spPr>
        </p:sp>
        <p:sp>
          <p:nvSpPr>
            <p:cNvPr name="TextBox 13" id="13"/>
            <p:cNvSpPr txBox="true"/>
            <p:nvPr/>
          </p:nvSpPr>
          <p:spPr>
            <a:xfrm>
              <a:off x="0" y="-47625"/>
              <a:ext cx="883258" cy="1600173"/>
            </a:xfrm>
            <a:prstGeom prst="rect">
              <a:avLst/>
            </a:prstGeom>
          </p:spPr>
          <p:txBody>
            <a:bodyPr anchor="ctr" rtlCol="false" tIns="50800" lIns="50800" bIns="50800" rIns="50800"/>
            <a:lstStyle/>
            <a:p>
              <a:pPr algn="ctr" marL="0" indent="0" lvl="0">
                <a:lnSpc>
                  <a:spcPts val="2800"/>
                </a:lnSpc>
                <a:spcBef>
                  <a:spcPct val="0"/>
                </a:spcBef>
              </a:pPr>
            </a:p>
          </p:txBody>
        </p:sp>
      </p:grpSp>
      <p:sp>
        <p:nvSpPr>
          <p:cNvPr name="Freeform 14" id="14"/>
          <p:cNvSpPr/>
          <p:nvPr/>
        </p:nvSpPr>
        <p:spPr>
          <a:xfrm flipH="false" flipV="false" rot="5400000">
            <a:off x="4311197" y="3429658"/>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5" id="15"/>
          <p:cNvSpPr txBox="true"/>
          <p:nvPr/>
        </p:nvSpPr>
        <p:spPr>
          <a:xfrm rot="0">
            <a:off x="4333101" y="745033"/>
            <a:ext cx="8301637" cy="944372"/>
          </a:xfrm>
          <a:prstGeom prst="rect">
            <a:avLst/>
          </a:prstGeom>
        </p:spPr>
        <p:txBody>
          <a:bodyPr anchor="t" rtlCol="false" tIns="0" lIns="0" bIns="0" rIns="0">
            <a:spAutoFit/>
          </a:bodyPr>
          <a:lstStyle/>
          <a:p>
            <a:pPr algn="r" marL="0" indent="0" lvl="0">
              <a:lnSpc>
                <a:spcPts val="6603"/>
              </a:lnSpc>
              <a:spcBef>
                <a:spcPct val="0"/>
              </a:spcBef>
            </a:pPr>
            <a:r>
              <a:rPr lang="en-US" b="true" sz="5199">
                <a:solidFill>
                  <a:srgbClr val="0E2F5F"/>
                </a:solidFill>
                <a:latin typeface="Akzidenz-Grotesk Heavy"/>
                <a:ea typeface="Akzidenz-Grotesk Heavy"/>
                <a:cs typeface="Akzidenz-Grotesk Heavy"/>
                <a:sym typeface="Akzidenz-Grotesk Heavy"/>
              </a:rPr>
              <a:t>Technologies Utilisées </a:t>
            </a:r>
          </a:p>
        </p:txBody>
      </p:sp>
      <p:sp>
        <p:nvSpPr>
          <p:cNvPr name="Freeform 16" id="16"/>
          <p:cNvSpPr/>
          <p:nvPr/>
        </p:nvSpPr>
        <p:spPr>
          <a:xfrm flipH="false" flipV="false" rot="5400000">
            <a:off x="10039076" y="3300910"/>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5400000">
            <a:off x="15788859" y="2197690"/>
            <a:ext cx="389788" cy="389788"/>
          </a:xfrm>
          <a:custGeom>
            <a:avLst/>
            <a:gdLst/>
            <a:ahLst/>
            <a:cxnLst/>
            <a:rect r="r" b="b" t="t" l="l"/>
            <a:pathLst>
              <a:path h="389788" w="389788">
                <a:moveTo>
                  <a:pt x="0" y="0"/>
                </a:moveTo>
                <a:lnTo>
                  <a:pt x="389788" y="0"/>
                </a:lnTo>
                <a:lnTo>
                  <a:pt x="389788" y="389788"/>
                </a:lnTo>
                <a:lnTo>
                  <a:pt x="0" y="3897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0" y="-1624168"/>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522196" y="221766"/>
            <a:ext cx="647477" cy="647477"/>
          </a:xfrm>
          <a:custGeom>
            <a:avLst/>
            <a:gdLst/>
            <a:ahLst/>
            <a:cxnLst/>
            <a:rect r="r" b="b" t="t" l="l"/>
            <a:pathLst>
              <a:path h="647477" w="647477">
                <a:moveTo>
                  <a:pt x="0" y="0"/>
                </a:moveTo>
                <a:lnTo>
                  <a:pt x="647476" y="0"/>
                </a:lnTo>
                <a:lnTo>
                  <a:pt x="647476" y="647477"/>
                </a:lnTo>
                <a:lnTo>
                  <a:pt x="0" y="64747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3282859" y="6343516"/>
            <a:ext cx="2873884" cy="2214319"/>
          </a:xfrm>
          <a:custGeom>
            <a:avLst/>
            <a:gdLst/>
            <a:ahLst/>
            <a:cxnLst/>
            <a:rect r="r" b="b" t="t" l="l"/>
            <a:pathLst>
              <a:path h="2214319" w="2873884">
                <a:moveTo>
                  <a:pt x="0" y="0"/>
                </a:moveTo>
                <a:lnTo>
                  <a:pt x="2873884" y="0"/>
                </a:lnTo>
                <a:lnTo>
                  <a:pt x="2873884" y="2214318"/>
                </a:lnTo>
                <a:lnTo>
                  <a:pt x="0" y="2214318"/>
                </a:lnTo>
                <a:lnTo>
                  <a:pt x="0" y="0"/>
                </a:lnTo>
                <a:close/>
              </a:path>
            </a:pathLst>
          </a:custGeom>
          <a:blipFill>
            <a:blip r:embed="rId9"/>
            <a:stretch>
              <a:fillRect l="0" t="-9080" r="0" b="-20705"/>
            </a:stretch>
          </a:blipFill>
        </p:spPr>
      </p:sp>
      <p:sp>
        <p:nvSpPr>
          <p:cNvPr name="TextBox 21" id="21"/>
          <p:cNvSpPr txBox="true"/>
          <p:nvPr/>
        </p:nvSpPr>
        <p:spPr>
          <a:xfrm rot="0">
            <a:off x="3297478" y="4491026"/>
            <a:ext cx="5588014" cy="1638002"/>
          </a:xfrm>
          <a:prstGeom prst="rect">
            <a:avLst/>
          </a:prstGeom>
        </p:spPr>
        <p:txBody>
          <a:bodyPr anchor="t" rtlCol="false" tIns="0" lIns="0" bIns="0" rIns="0">
            <a:spAutoFit/>
          </a:bodyPr>
          <a:lstStyle/>
          <a:p>
            <a:pPr algn="just">
              <a:lnSpc>
                <a:spcPts val="2617"/>
              </a:lnSpc>
            </a:pPr>
            <a:r>
              <a:rPr lang="en-US" sz="1869" b="true">
                <a:solidFill>
                  <a:srgbClr val="0E2F5F"/>
                </a:solidFill>
                <a:latin typeface="Aileron Ultra-Bold"/>
                <a:ea typeface="Aileron Ultra-Bold"/>
                <a:cs typeface="Aileron Ultra-Bold"/>
                <a:sym typeface="Aileron Ultra-Bold"/>
              </a:rPr>
              <a:t>Protégé est un logiciel de gestion d’ontologies qui permet aux utilisateurs de concevoir, visualiser et </a:t>
            </a:r>
            <a:r>
              <a:rPr lang="en-US" sz="1869" b="true">
                <a:solidFill>
                  <a:srgbClr val="0E2F5F"/>
                </a:solidFill>
                <a:latin typeface="Aileron Ultra-Bold"/>
                <a:ea typeface="Aileron Ultra-Bold"/>
                <a:cs typeface="Aileron Ultra-Bold"/>
                <a:sym typeface="Aileron Ultra-Bold"/>
              </a:rPr>
              <a:t>manipuler des ontologies en utilisant des langages comme Web Ontology Language (OWL)</a:t>
            </a:r>
          </a:p>
        </p:txBody>
      </p:sp>
      <p:sp>
        <p:nvSpPr>
          <p:cNvPr name="TextBox 22" id="22"/>
          <p:cNvSpPr txBox="true"/>
          <p:nvPr/>
        </p:nvSpPr>
        <p:spPr>
          <a:xfrm rot="0">
            <a:off x="12055048" y="4420351"/>
            <a:ext cx="5329506" cy="1406523"/>
          </a:xfrm>
          <a:prstGeom prst="rect">
            <a:avLst/>
          </a:prstGeom>
        </p:spPr>
        <p:txBody>
          <a:bodyPr anchor="t" rtlCol="false" tIns="0" lIns="0" bIns="0" rIns="0">
            <a:spAutoFit/>
          </a:bodyPr>
          <a:lstStyle/>
          <a:p>
            <a:pPr algn="l">
              <a:lnSpc>
                <a:spcPts val="2800"/>
              </a:lnSpc>
            </a:pPr>
            <a:r>
              <a:rPr lang="en-US" sz="2000" b="true">
                <a:solidFill>
                  <a:srgbClr val="0E2F5F"/>
                </a:solidFill>
                <a:latin typeface="Aileron Ultra-Bold"/>
                <a:ea typeface="Aileron Ultra-Bold"/>
                <a:cs typeface="Aileron Ultra-Bold"/>
                <a:sym typeface="Aileron Ultra-Bold"/>
              </a:rPr>
              <a:t>Apache Jena est un framework open-source Java pour la construction d'applications liées au Web sémantique et à la gestion de données </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E2F5F"/>
                </a:solidFill>
                <a:latin typeface="Canva Sans"/>
                <a:ea typeface="Canva Sans"/>
                <a:cs typeface="Canva Sans"/>
                <a:sym typeface="Canva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57462" y="2942594"/>
            <a:ext cx="13170676" cy="5098321"/>
          </a:xfrm>
          <a:prstGeom prst="rect">
            <a:avLst/>
          </a:prstGeom>
        </p:spPr>
        <p:txBody>
          <a:bodyPr anchor="t" rtlCol="false" tIns="0" lIns="0" bIns="0" rIns="0">
            <a:spAutoFit/>
          </a:bodyPr>
          <a:lstStyle/>
          <a:p>
            <a:pPr algn="ctr">
              <a:lnSpc>
                <a:spcPts val="20049"/>
              </a:lnSpc>
            </a:pPr>
            <a:r>
              <a:rPr lang="en-US" b="true" sz="16848">
                <a:solidFill>
                  <a:srgbClr val="0E2F5F"/>
                </a:solidFill>
                <a:latin typeface="Barlow Condensed Heavy"/>
                <a:ea typeface="Barlow Condensed Heavy"/>
                <a:cs typeface="Barlow Condensed Heavy"/>
                <a:sym typeface="Barlow Condensed Heavy"/>
              </a:rPr>
              <a:t>PRÉTRAITEMENT DES DONNÉES</a:t>
            </a:r>
          </a:p>
        </p:txBody>
      </p:sp>
      <p:grpSp>
        <p:nvGrpSpPr>
          <p:cNvPr name="Group 3" id="3"/>
          <p:cNvGrpSpPr/>
          <p:nvPr/>
        </p:nvGrpSpPr>
        <p:grpSpPr>
          <a:xfrm rot="0">
            <a:off x="3424608" y="-1072654"/>
            <a:ext cx="11438784" cy="2839490"/>
            <a:chOff x="0" y="0"/>
            <a:chExt cx="3012684" cy="747849"/>
          </a:xfrm>
        </p:grpSpPr>
        <p:sp>
          <p:nvSpPr>
            <p:cNvPr name="Freeform 4" id="4"/>
            <p:cNvSpPr/>
            <p:nvPr/>
          </p:nvSpPr>
          <p:spPr>
            <a:xfrm flipH="false" flipV="false" rot="0">
              <a:off x="0" y="0"/>
              <a:ext cx="3012684" cy="747849"/>
            </a:xfrm>
            <a:custGeom>
              <a:avLst/>
              <a:gdLst/>
              <a:ahLst/>
              <a:cxnLst/>
              <a:rect r="r" b="b" t="t" l="l"/>
              <a:pathLst>
                <a:path h="747849" w="3012684">
                  <a:moveTo>
                    <a:pt x="39932" y="0"/>
                  </a:moveTo>
                  <a:lnTo>
                    <a:pt x="2972752" y="0"/>
                  </a:lnTo>
                  <a:cubicBezTo>
                    <a:pt x="2994806" y="0"/>
                    <a:pt x="3012684" y="17878"/>
                    <a:pt x="3012684" y="39932"/>
                  </a:cubicBezTo>
                  <a:lnTo>
                    <a:pt x="3012684" y="707917"/>
                  </a:lnTo>
                  <a:cubicBezTo>
                    <a:pt x="3012684" y="729971"/>
                    <a:pt x="2994806" y="747849"/>
                    <a:pt x="2972752" y="747849"/>
                  </a:cubicBezTo>
                  <a:lnTo>
                    <a:pt x="39932" y="747849"/>
                  </a:lnTo>
                  <a:cubicBezTo>
                    <a:pt x="17878" y="747849"/>
                    <a:pt x="0" y="729971"/>
                    <a:pt x="0" y="707917"/>
                  </a:cubicBezTo>
                  <a:lnTo>
                    <a:pt x="0" y="39932"/>
                  </a:lnTo>
                  <a:cubicBezTo>
                    <a:pt x="0" y="17878"/>
                    <a:pt x="17878" y="0"/>
                    <a:pt x="39932" y="0"/>
                  </a:cubicBezTo>
                  <a:close/>
                </a:path>
              </a:pathLst>
            </a:custGeom>
            <a:solidFill>
              <a:srgbClr val="E1EDFC"/>
            </a:solidFill>
            <a:ln cap="rnd">
              <a:noFill/>
              <a:prstDash val="solid"/>
              <a:round/>
            </a:ln>
          </p:spPr>
        </p:sp>
        <p:sp>
          <p:nvSpPr>
            <p:cNvPr name="TextBox 5" id="5"/>
            <p:cNvSpPr txBox="true"/>
            <p:nvPr/>
          </p:nvSpPr>
          <p:spPr>
            <a:xfrm>
              <a:off x="0" y="-47625"/>
              <a:ext cx="3012684" cy="795474"/>
            </a:xfrm>
            <a:prstGeom prst="rect">
              <a:avLst/>
            </a:prstGeom>
          </p:spPr>
          <p:txBody>
            <a:bodyPr anchor="ctr" rtlCol="false" tIns="50800" lIns="50800" bIns="50800" rIns="50800"/>
            <a:lstStyle/>
            <a:p>
              <a:pPr algn="ctr" marL="0" indent="0" lvl="0">
                <a:lnSpc>
                  <a:spcPts val="2800"/>
                </a:lnSpc>
                <a:spcBef>
                  <a:spcPct val="0"/>
                </a:spcBef>
              </a:pPr>
            </a:p>
          </p:txBody>
        </p:sp>
      </p:grpSp>
      <p:grpSp>
        <p:nvGrpSpPr>
          <p:cNvPr name="Group 6" id="6"/>
          <p:cNvGrpSpPr/>
          <p:nvPr/>
        </p:nvGrpSpPr>
        <p:grpSpPr>
          <a:xfrm rot="0">
            <a:off x="8395527" y="1028700"/>
            <a:ext cx="1496945" cy="149694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188CC"/>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800"/>
                </a:lnSpc>
              </a:pPr>
            </a:p>
          </p:txBody>
        </p:sp>
      </p:grpSp>
      <p:sp>
        <p:nvSpPr>
          <p:cNvPr name="Freeform 9" id="9"/>
          <p:cNvSpPr/>
          <p:nvPr/>
        </p:nvSpPr>
        <p:spPr>
          <a:xfrm flipH="false" flipV="false" rot="0">
            <a:off x="8673581" y="1447879"/>
            <a:ext cx="940838" cy="658587"/>
          </a:xfrm>
          <a:custGeom>
            <a:avLst/>
            <a:gdLst/>
            <a:ahLst/>
            <a:cxnLst/>
            <a:rect r="r" b="b" t="t" l="l"/>
            <a:pathLst>
              <a:path h="658587" w="940838">
                <a:moveTo>
                  <a:pt x="0" y="0"/>
                </a:moveTo>
                <a:lnTo>
                  <a:pt x="940838" y="0"/>
                </a:lnTo>
                <a:lnTo>
                  <a:pt x="940838" y="658587"/>
                </a:lnTo>
                <a:lnTo>
                  <a:pt x="0" y="658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577237" y="4673890"/>
            <a:ext cx="1519327" cy="469610"/>
          </a:xfrm>
          <a:custGeom>
            <a:avLst/>
            <a:gdLst/>
            <a:ahLst/>
            <a:cxnLst/>
            <a:rect r="r" b="b" t="t" l="l"/>
            <a:pathLst>
              <a:path h="469610" w="1519327">
                <a:moveTo>
                  <a:pt x="0" y="0"/>
                </a:moveTo>
                <a:lnTo>
                  <a:pt x="1519328" y="0"/>
                </a:lnTo>
                <a:lnTo>
                  <a:pt x="1519328" y="469610"/>
                </a:lnTo>
                <a:lnTo>
                  <a:pt x="0" y="4696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true" flipV="false" rot="0">
            <a:off x="16189036" y="4673890"/>
            <a:ext cx="1519327" cy="469610"/>
          </a:xfrm>
          <a:custGeom>
            <a:avLst/>
            <a:gdLst/>
            <a:ahLst/>
            <a:cxnLst/>
            <a:rect r="r" b="b" t="t" l="l"/>
            <a:pathLst>
              <a:path h="469610" w="1519327">
                <a:moveTo>
                  <a:pt x="1519327" y="0"/>
                </a:moveTo>
                <a:lnTo>
                  <a:pt x="0" y="0"/>
                </a:lnTo>
                <a:lnTo>
                  <a:pt x="0" y="469610"/>
                </a:lnTo>
                <a:lnTo>
                  <a:pt x="1519327" y="469610"/>
                </a:lnTo>
                <a:lnTo>
                  <a:pt x="1519327"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0" y="8996715"/>
            <a:ext cx="18288000" cy="1290285"/>
            <a:chOff x="0" y="0"/>
            <a:chExt cx="4816593" cy="339828"/>
          </a:xfrm>
        </p:grpSpPr>
        <p:sp>
          <p:nvSpPr>
            <p:cNvPr name="Freeform 13" id="13"/>
            <p:cNvSpPr/>
            <p:nvPr/>
          </p:nvSpPr>
          <p:spPr>
            <a:xfrm flipH="false" flipV="false" rot="0">
              <a:off x="0" y="0"/>
              <a:ext cx="4816592" cy="339828"/>
            </a:xfrm>
            <a:custGeom>
              <a:avLst/>
              <a:gdLst/>
              <a:ahLst/>
              <a:cxnLst/>
              <a:rect r="r" b="b" t="t" l="l"/>
              <a:pathLst>
                <a:path h="339828" w="4816592">
                  <a:moveTo>
                    <a:pt x="0" y="0"/>
                  </a:moveTo>
                  <a:lnTo>
                    <a:pt x="4816592" y="0"/>
                  </a:lnTo>
                  <a:lnTo>
                    <a:pt x="4816592" y="339828"/>
                  </a:lnTo>
                  <a:lnTo>
                    <a:pt x="0" y="339828"/>
                  </a:lnTo>
                  <a:close/>
                </a:path>
              </a:pathLst>
            </a:custGeom>
            <a:solidFill>
              <a:srgbClr val="0E2F5F"/>
            </a:solidFill>
            <a:ln cap="sq">
              <a:noFill/>
              <a:prstDash val="solid"/>
              <a:miter/>
            </a:ln>
          </p:spPr>
        </p:sp>
        <p:sp>
          <p:nvSpPr>
            <p:cNvPr name="TextBox 14" id="14"/>
            <p:cNvSpPr txBox="true"/>
            <p:nvPr/>
          </p:nvSpPr>
          <p:spPr>
            <a:xfrm>
              <a:off x="0" y="-47625"/>
              <a:ext cx="4816593" cy="387453"/>
            </a:xfrm>
            <a:prstGeom prst="rect">
              <a:avLst/>
            </a:prstGeom>
          </p:spPr>
          <p:txBody>
            <a:bodyPr anchor="ctr" rtlCol="false" tIns="50800" lIns="50800" bIns="50800" rIns="50800"/>
            <a:lstStyle/>
            <a:p>
              <a:pPr algn="ctr" marL="0" indent="0" lvl="0">
                <a:lnSpc>
                  <a:spcPts val="2800"/>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20731" y="2350718"/>
            <a:ext cx="4917769" cy="665701"/>
            <a:chOff x="0" y="0"/>
            <a:chExt cx="1295215" cy="175329"/>
          </a:xfrm>
        </p:grpSpPr>
        <p:sp>
          <p:nvSpPr>
            <p:cNvPr name="Freeform 3" id="3"/>
            <p:cNvSpPr/>
            <p:nvPr/>
          </p:nvSpPr>
          <p:spPr>
            <a:xfrm flipH="false" flipV="false" rot="0">
              <a:off x="0" y="0"/>
              <a:ext cx="1295215" cy="175329"/>
            </a:xfrm>
            <a:custGeom>
              <a:avLst/>
              <a:gdLst/>
              <a:ahLst/>
              <a:cxnLst/>
              <a:rect r="r" b="b" t="t" l="l"/>
              <a:pathLst>
                <a:path h="175329" w="1295215">
                  <a:moveTo>
                    <a:pt x="80288" y="0"/>
                  </a:moveTo>
                  <a:lnTo>
                    <a:pt x="1214927" y="0"/>
                  </a:lnTo>
                  <a:cubicBezTo>
                    <a:pt x="1236221" y="0"/>
                    <a:pt x="1256642" y="8459"/>
                    <a:pt x="1271699" y="23516"/>
                  </a:cubicBezTo>
                  <a:cubicBezTo>
                    <a:pt x="1286756" y="38573"/>
                    <a:pt x="1295215" y="58994"/>
                    <a:pt x="1295215" y="80288"/>
                  </a:cubicBezTo>
                  <a:lnTo>
                    <a:pt x="1295215" y="95041"/>
                  </a:lnTo>
                  <a:cubicBezTo>
                    <a:pt x="1295215" y="116334"/>
                    <a:pt x="1286756" y="136756"/>
                    <a:pt x="1271699" y="151813"/>
                  </a:cubicBezTo>
                  <a:cubicBezTo>
                    <a:pt x="1256642" y="166870"/>
                    <a:pt x="1236221" y="175329"/>
                    <a:pt x="1214927" y="175329"/>
                  </a:cubicBezTo>
                  <a:lnTo>
                    <a:pt x="80288" y="175329"/>
                  </a:lnTo>
                  <a:cubicBezTo>
                    <a:pt x="58994" y="175329"/>
                    <a:pt x="38573" y="166870"/>
                    <a:pt x="23516" y="151813"/>
                  </a:cubicBezTo>
                  <a:cubicBezTo>
                    <a:pt x="8459" y="136756"/>
                    <a:pt x="0" y="116334"/>
                    <a:pt x="0" y="95041"/>
                  </a:cubicBezTo>
                  <a:lnTo>
                    <a:pt x="0" y="80288"/>
                  </a:lnTo>
                  <a:cubicBezTo>
                    <a:pt x="0" y="58994"/>
                    <a:pt x="8459" y="38573"/>
                    <a:pt x="23516" y="23516"/>
                  </a:cubicBezTo>
                  <a:cubicBezTo>
                    <a:pt x="38573" y="8459"/>
                    <a:pt x="58994" y="0"/>
                    <a:pt x="80288" y="0"/>
                  </a:cubicBezTo>
                  <a:close/>
                </a:path>
              </a:pathLst>
            </a:custGeom>
            <a:solidFill>
              <a:srgbClr val="3A577B"/>
            </a:solidFill>
          </p:spPr>
        </p:sp>
        <p:sp>
          <p:nvSpPr>
            <p:cNvPr name="TextBox 4" id="4"/>
            <p:cNvSpPr txBox="true"/>
            <p:nvPr/>
          </p:nvSpPr>
          <p:spPr>
            <a:xfrm>
              <a:off x="0" y="-47625"/>
              <a:ext cx="1295215" cy="222954"/>
            </a:xfrm>
            <a:prstGeom prst="rect">
              <a:avLst/>
            </a:prstGeom>
          </p:spPr>
          <p:txBody>
            <a:bodyPr anchor="ctr" rtlCol="false" tIns="50800" lIns="50800" bIns="50800" rIns="50800"/>
            <a:lstStyle/>
            <a:p>
              <a:pPr algn="ctr">
                <a:lnSpc>
                  <a:spcPts val="2800"/>
                </a:lnSpc>
              </a:pPr>
            </a:p>
          </p:txBody>
        </p:sp>
      </p:grpSp>
      <p:sp>
        <p:nvSpPr>
          <p:cNvPr name="Freeform 5" id="5"/>
          <p:cNvSpPr/>
          <p:nvPr/>
        </p:nvSpPr>
        <p:spPr>
          <a:xfrm flipH="false" flipV="false" rot="0">
            <a:off x="1535859" y="2350718"/>
            <a:ext cx="665701" cy="665701"/>
          </a:xfrm>
          <a:custGeom>
            <a:avLst/>
            <a:gdLst/>
            <a:ahLst/>
            <a:cxnLst/>
            <a:rect r="r" b="b" t="t" l="l"/>
            <a:pathLst>
              <a:path h="665701" w="665701">
                <a:moveTo>
                  <a:pt x="0" y="0"/>
                </a:moveTo>
                <a:lnTo>
                  <a:pt x="665701" y="0"/>
                </a:lnTo>
                <a:lnTo>
                  <a:pt x="665701" y="665701"/>
                </a:lnTo>
                <a:lnTo>
                  <a:pt x="0" y="6657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442066" y="-817234"/>
            <a:ext cx="3691868" cy="3691868"/>
          </a:xfrm>
          <a:custGeom>
            <a:avLst/>
            <a:gdLst/>
            <a:ahLst/>
            <a:cxnLst/>
            <a:rect r="r" b="b" t="t" l="l"/>
            <a:pathLst>
              <a:path h="3691868" w="3691868">
                <a:moveTo>
                  <a:pt x="0" y="0"/>
                </a:moveTo>
                <a:lnTo>
                  <a:pt x="3691868" y="0"/>
                </a:lnTo>
                <a:lnTo>
                  <a:pt x="3691868" y="3691868"/>
                </a:lnTo>
                <a:lnTo>
                  <a:pt x="0" y="3691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405234"/>
            <a:ext cx="1226460" cy="379088"/>
          </a:xfrm>
          <a:custGeom>
            <a:avLst/>
            <a:gdLst/>
            <a:ahLst/>
            <a:cxnLst/>
            <a:rect r="r" b="b" t="t" l="l"/>
            <a:pathLst>
              <a:path h="379088" w="1226460">
                <a:moveTo>
                  <a:pt x="0" y="0"/>
                </a:moveTo>
                <a:lnTo>
                  <a:pt x="1226460" y="0"/>
                </a:lnTo>
                <a:lnTo>
                  <a:pt x="1226460" y="379088"/>
                </a:lnTo>
                <a:lnTo>
                  <a:pt x="0" y="3790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259300" y="3400554"/>
            <a:ext cx="647477" cy="647477"/>
          </a:xfrm>
          <a:custGeom>
            <a:avLst/>
            <a:gdLst/>
            <a:ahLst/>
            <a:cxnLst/>
            <a:rect r="r" b="b" t="t" l="l"/>
            <a:pathLst>
              <a:path h="647477" w="647477">
                <a:moveTo>
                  <a:pt x="0" y="0"/>
                </a:moveTo>
                <a:lnTo>
                  <a:pt x="647477" y="0"/>
                </a:lnTo>
                <a:lnTo>
                  <a:pt x="647477" y="647477"/>
                </a:lnTo>
                <a:lnTo>
                  <a:pt x="0" y="6474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238499" y="4792746"/>
            <a:ext cx="10932703" cy="4017768"/>
          </a:xfrm>
          <a:custGeom>
            <a:avLst/>
            <a:gdLst/>
            <a:ahLst/>
            <a:cxnLst/>
            <a:rect r="r" b="b" t="t" l="l"/>
            <a:pathLst>
              <a:path h="4017768" w="10932703">
                <a:moveTo>
                  <a:pt x="0" y="0"/>
                </a:moveTo>
                <a:lnTo>
                  <a:pt x="10932703" y="0"/>
                </a:lnTo>
                <a:lnTo>
                  <a:pt x="10932703" y="4017768"/>
                </a:lnTo>
                <a:lnTo>
                  <a:pt x="0" y="4017768"/>
                </a:lnTo>
                <a:lnTo>
                  <a:pt x="0" y="0"/>
                </a:lnTo>
                <a:close/>
              </a:path>
            </a:pathLst>
          </a:custGeom>
          <a:blipFill>
            <a:blip r:embed="rId10"/>
            <a:stretch>
              <a:fillRect l="0" t="0" r="0" b="0"/>
            </a:stretch>
          </a:blipFill>
        </p:spPr>
      </p:sp>
      <p:sp>
        <p:nvSpPr>
          <p:cNvPr name="TextBox 10" id="10"/>
          <p:cNvSpPr txBox="true"/>
          <p:nvPr/>
        </p:nvSpPr>
        <p:spPr>
          <a:xfrm rot="0">
            <a:off x="2875795" y="590614"/>
            <a:ext cx="15030981" cy="761873"/>
          </a:xfrm>
          <a:prstGeom prst="rect">
            <a:avLst/>
          </a:prstGeom>
        </p:spPr>
        <p:txBody>
          <a:bodyPr anchor="t" rtlCol="false" tIns="0" lIns="0" bIns="0" rIns="0">
            <a:spAutoFit/>
          </a:bodyPr>
          <a:lstStyle/>
          <a:p>
            <a:pPr algn="l" marL="0" indent="0" lvl="0">
              <a:lnSpc>
                <a:spcPts val="5461"/>
              </a:lnSpc>
              <a:spcBef>
                <a:spcPct val="0"/>
              </a:spcBef>
            </a:pPr>
            <a:r>
              <a:rPr lang="en-US" b="true" sz="4300">
                <a:solidFill>
                  <a:srgbClr val="0E2F5F"/>
                </a:solidFill>
                <a:latin typeface="Akzidenz-Grotesk Heavy"/>
                <a:ea typeface="Akzidenz-Grotesk Heavy"/>
                <a:cs typeface="Akzidenz-Grotesk Heavy"/>
                <a:sym typeface="Akzidenz-Grotesk Heavy"/>
              </a:rPr>
              <a:t>Préparation des données en utilisant PySpark</a:t>
            </a:r>
          </a:p>
        </p:txBody>
      </p:sp>
      <p:sp>
        <p:nvSpPr>
          <p:cNvPr name="TextBox 11" id="11"/>
          <p:cNvSpPr txBox="true"/>
          <p:nvPr/>
        </p:nvSpPr>
        <p:spPr>
          <a:xfrm rot="0">
            <a:off x="2420731" y="3529098"/>
            <a:ext cx="14279212" cy="701673"/>
          </a:xfrm>
          <a:prstGeom prst="rect">
            <a:avLst/>
          </a:prstGeom>
        </p:spPr>
        <p:txBody>
          <a:bodyPr anchor="t" rtlCol="false" tIns="0" lIns="0" bIns="0" rIns="0">
            <a:spAutoFit/>
          </a:bodyPr>
          <a:lstStyle/>
          <a:p>
            <a:pPr algn="just">
              <a:lnSpc>
                <a:spcPts val="2800"/>
              </a:lnSpc>
            </a:pPr>
            <a:r>
              <a:rPr lang="en-US" sz="2000" b="true">
                <a:solidFill>
                  <a:srgbClr val="0E2F5F"/>
                </a:solidFill>
                <a:latin typeface="Aileron Ultra-Bold"/>
                <a:ea typeface="Aileron Ultra-Bold"/>
                <a:cs typeface="Aileron Ultra-Bold"/>
                <a:sym typeface="Aileron Ultra-Bold"/>
              </a:rPr>
              <a:t>Le dataset utilisé dans ce projet contient des textes annotés avec des sentiments associés. Chaque ligne représente un exemple comprenant un texte et une étiquette de sentiment (positif, neutre ou négatif). </a:t>
            </a:r>
          </a:p>
        </p:txBody>
      </p:sp>
      <p:sp>
        <p:nvSpPr>
          <p:cNvPr name="TextBox 12" id="12"/>
          <p:cNvSpPr txBox="true"/>
          <p:nvPr/>
        </p:nvSpPr>
        <p:spPr>
          <a:xfrm rot="0">
            <a:off x="3416504" y="2386072"/>
            <a:ext cx="2459882" cy="537844"/>
          </a:xfrm>
          <a:prstGeom prst="rect">
            <a:avLst/>
          </a:prstGeom>
        </p:spPr>
        <p:txBody>
          <a:bodyPr anchor="t" rtlCol="false" tIns="0" lIns="0" bIns="0" rIns="0">
            <a:spAutoFit/>
          </a:bodyPr>
          <a:lstStyle/>
          <a:p>
            <a:pPr algn="ctr">
              <a:lnSpc>
                <a:spcPts val="4480"/>
              </a:lnSpc>
            </a:pPr>
            <a:r>
              <a:rPr lang="en-US" sz="3200" b="true">
                <a:solidFill>
                  <a:srgbClr val="FFFFFF"/>
                </a:solidFill>
                <a:latin typeface="Aileron Ultra-Bold"/>
                <a:ea typeface="Aileron Ultra-Bold"/>
                <a:cs typeface="Aileron Ultra-Bold"/>
                <a:sym typeface="Aileron Ultra-Bold"/>
              </a:rPr>
              <a:t>Le Dataset</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DAGcYEnaCsw</dc:identifier>
  <dcterms:modified xsi:type="dcterms:W3CDTF">2011-08-01T06:04:30Z</dcterms:modified>
  <cp:revision>1</cp:revision>
  <dc:title>The Future of the Arctic</dc:title>
</cp:coreProperties>
</file>